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3"/>
  </p:notesMasterIdLst>
  <p:handoutMasterIdLst>
    <p:handoutMasterId r:id="rId54"/>
  </p:handoutMasterIdLst>
  <p:sldIdLst>
    <p:sldId id="336" r:id="rId2"/>
    <p:sldId id="380" r:id="rId3"/>
    <p:sldId id="338" r:id="rId4"/>
    <p:sldId id="403" r:id="rId5"/>
    <p:sldId id="533" r:id="rId6"/>
    <p:sldId id="530" r:id="rId7"/>
    <p:sldId id="581" r:id="rId8"/>
    <p:sldId id="408" r:id="rId9"/>
    <p:sldId id="406" r:id="rId10"/>
    <p:sldId id="440" r:id="rId11"/>
    <p:sldId id="625" r:id="rId12"/>
    <p:sldId id="411" r:id="rId13"/>
    <p:sldId id="409" r:id="rId14"/>
    <p:sldId id="553" r:id="rId15"/>
    <p:sldId id="416" r:id="rId16"/>
    <p:sldId id="417" r:id="rId17"/>
    <p:sldId id="433" r:id="rId18"/>
    <p:sldId id="418" r:id="rId19"/>
    <p:sldId id="496" r:id="rId20"/>
    <p:sldId id="419" r:id="rId21"/>
    <p:sldId id="616" r:id="rId22"/>
    <p:sldId id="615" r:id="rId23"/>
    <p:sldId id="614" r:id="rId24"/>
    <p:sldId id="420" r:id="rId25"/>
    <p:sldId id="421" r:id="rId26"/>
    <p:sldId id="600" r:id="rId27"/>
    <p:sldId id="602" r:id="rId28"/>
    <p:sldId id="601" r:id="rId29"/>
    <p:sldId id="442" r:id="rId30"/>
    <p:sldId id="443" r:id="rId31"/>
    <p:sldId id="554" r:id="rId32"/>
    <p:sldId id="584" r:id="rId33"/>
    <p:sldId id="585" r:id="rId34"/>
    <p:sldId id="586" r:id="rId35"/>
    <p:sldId id="587" r:id="rId36"/>
    <p:sldId id="588" r:id="rId37"/>
    <p:sldId id="589" r:id="rId38"/>
    <p:sldId id="591" r:id="rId39"/>
    <p:sldId id="592" r:id="rId40"/>
    <p:sldId id="593" r:id="rId41"/>
    <p:sldId id="594" r:id="rId42"/>
    <p:sldId id="595" r:id="rId43"/>
    <p:sldId id="650" r:id="rId44"/>
    <p:sldId id="651" r:id="rId45"/>
    <p:sldId id="652" r:id="rId46"/>
    <p:sldId id="653" r:id="rId47"/>
    <p:sldId id="654" r:id="rId48"/>
    <p:sldId id="655" r:id="rId49"/>
    <p:sldId id="647" r:id="rId50"/>
    <p:sldId id="648" r:id="rId51"/>
    <p:sldId id="649" r:id="rId52"/>
  </p:sldIdLst>
  <p:sldSz cx="9144000" cy="6858000" type="screen4x3"/>
  <p:notesSz cx="7010400" cy="9296400"/>
  <p:custDataLst>
    <p:tags r:id="rId55"/>
  </p:custDataLst>
  <p:defaultTextStyle>
    <a:defPPr>
      <a:defRPr lang="en-US"/>
    </a:defPPr>
    <a:lvl1pPr algn="l" rtl="0" fontAlgn="base">
      <a:spcBef>
        <a:spcPct val="0"/>
      </a:spcBef>
      <a:spcAft>
        <a:spcPct val="0"/>
      </a:spcAft>
      <a:defRPr kern="1200">
        <a:solidFill>
          <a:schemeClr val="tx1"/>
        </a:solidFill>
        <a:latin typeface="Arial" pitchFamily="34" charset="0"/>
        <a:ea typeface="Osaka"/>
        <a:cs typeface="Osaka"/>
      </a:defRPr>
    </a:lvl1pPr>
    <a:lvl2pPr marL="457200" algn="l" rtl="0" fontAlgn="base">
      <a:spcBef>
        <a:spcPct val="0"/>
      </a:spcBef>
      <a:spcAft>
        <a:spcPct val="0"/>
      </a:spcAft>
      <a:defRPr kern="1200">
        <a:solidFill>
          <a:schemeClr val="tx1"/>
        </a:solidFill>
        <a:latin typeface="Arial" pitchFamily="34" charset="0"/>
        <a:ea typeface="Osaka"/>
        <a:cs typeface="Osaka"/>
      </a:defRPr>
    </a:lvl2pPr>
    <a:lvl3pPr marL="914400" algn="l" rtl="0" fontAlgn="base">
      <a:spcBef>
        <a:spcPct val="0"/>
      </a:spcBef>
      <a:spcAft>
        <a:spcPct val="0"/>
      </a:spcAft>
      <a:defRPr kern="1200">
        <a:solidFill>
          <a:schemeClr val="tx1"/>
        </a:solidFill>
        <a:latin typeface="Arial" pitchFamily="34" charset="0"/>
        <a:ea typeface="Osaka"/>
        <a:cs typeface="Osaka"/>
      </a:defRPr>
    </a:lvl3pPr>
    <a:lvl4pPr marL="1371600" algn="l" rtl="0" fontAlgn="base">
      <a:spcBef>
        <a:spcPct val="0"/>
      </a:spcBef>
      <a:spcAft>
        <a:spcPct val="0"/>
      </a:spcAft>
      <a:defRPr kern="1200">
        <a:solidFill>
          <a:schemeClr val="tx1"/>
        </a:solidFill>
        <a:latin typeface="Arial" pitchFamily="34" charset="0"/>
        <a:ea typeface="Osaka"/>
        <a:cs typeface="Osaka"/>
      </a:defRPr>
    </a:lvl4pPr>
    <a:lvl5pPr marL="1828800" algn="l"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ames Stuart" initials="CJS" lastIdx="7" clrIdx="0">
    <p:extLst>
      <p:ext uri="{19B8F6BF-5375-455C-9EA6-DF929625EA0E}">
        <p15:presenceInfo xmlns:p15="http://schemas.microsoft.com/office/powerpoint/2012/main" userId="S-1-5-21-1085031214-1292428093-527237240-727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003399"/>
    <a:srgbClr val="7A1A57"/>
    <a:srgbClr val="417FDD"/>
    <a:srgbClr val="FFF0AF"/>
    <a:srgbClr val="FFF2CC"/>
    <a:srgbClr val="EFAA22"/>
    <a:srgbClr val="0070C0"/>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45" autoAdjust="0"/>
    <p:restoredTop sz="80878" autoAdjust="0"/>
  </p:normalViewPr>
  <p:slideViewPr>
    <p:cSldViewPr>
      <p:cViewPr varScale="1">
        <p:scale>
          <a:sx n="74" d="100"/>
          <a:sy n="74" d="100"/>
        </p:scale>
        <p:origin x="8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76"/>
    </p:cViewPr>
  </p:sorterViewPr>
  <p:notesViewPr>
    <p:cSldViewPr>
      <p:cViewPr varScale="1">
        <p:scale>
          <a:sx n="76" d="100"/>
          <a:sy n="76" d="100"/>
        </p:scale>
        <p:origin x="109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19375818369449E-2"/>
          <c:y val="3.2124065977290152E-2"/>
          <c:w val="0.91301088509904937"/>
          <c:h val="0.87380791063907737"/>
        </c:manualLayout>
      </c:layout>
      <c:barChart>
        <c:barDir val="col"/>
        <c:grouping val="clustered"/>
        <c:varyColors val="0"/>
        <c:ser>
          <c:idx val="0"/>
          <c:order val="0"/>
          <c:tx>
            <c:strRef>
              <c:f>Sheet1!$B$2</c:f>
              <c:strCache>
                <c:ptCount val="1"/>
                <c:pt idx="0">
                  <c:v>A- or higher</c:v>
                </c:pt>
              </c:strCache>
            </c:strRef>
          </c:tx>
          <c:spPr>
            <a:solidFill>
              <a:srgbClr val="002D62"/>
            </a:solidFill>
            <a:ln w="3018">
              <a:noFill/>
              <a:prstDash val="solid"/>
            </a:ln>
          </c:spPr>
          <c:invertIfNegative val="0"/>
          <c:dPt>
            <c:idx val="2"/>
            <c:invertIfNegative val="0"/>
            <c:bubble3D val="0"/>
            <c:extLst>
              <c:ext xmlns:c16="http://schemas.microsoft.com/office/drawing/2014/chart" uri="{C3380CC4-5D6E-409C-BE32-E72D297353CC}">
                <c16:uniqueId val="{00000000-4263-4E23-9048-12F6C0112A4D}"/>
              </c:ext>
            </c:extLst>
          </c:dPt>
          <c:dLbls>
            <c:dLbl>
              <c:idx val="1"/>
              <c:layout>
                <c:manualLayout>
                  <c:x val="-6.4741532976827455E-3"/>
                  <c:y val="-9.26420561066240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63-4E23-9048-12F6C0112A4D}"/>
                </c:ext>
              </c:extLst>
            </c:dLbl>
            <c:dLbl>
              <c:idx val="2"/>
              <c:layout>
                <c:manualLayout>
                  <c:x val="-9.0409982174688118E-3"/>
                  <c:y val="-7.96536796536799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63-4E23-9048-12F6C0112A4D}"/>
                </c:ext>
              </c:extLst>
            </c:dLbl>
            <c:dLbl>
              <c:idx val="3"/>
              <c:layout>
                <c:manualLayout>
                  <c:x val="-1.1607843137254903E-2"/>
                  <c:y val="-1.01300064764631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63-4E23-9048-12F6C0112A4D}"/>
                </c:ext>
              </c:extLst>
            </c:dLbl>
            <c:spPr>
              <a:noFill/>
              <a:ln w="24146">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Sheet1!$C$2:$G$2</c:f>
              <c:numCache>
                <c:formatCode>0%</c:formatCode>
                <c:ptCount val="5"/>
                <c:pt idx="0">
                  <c:v>0.01</c:v>
                </c:pt>
                <c:pt idx="1">
                  <c:v>0.62</c:v>
                </c:pt>
                <c:pt idx="2">
                  <c:v>0.28000000000000003</c:v>
                </c:pt>
                <c:pt idx="3">
                  <c:v>7.0000000000000007E-2</c:v>
                </c:pt>
                <c:pt idx="4">
                  <c:v>0.03</c:v>
                </c:pt>
              </c:numCache>
            </c:numRef>
          </c:val>
          <c:extLst>
            <c:ext xmlns:c16="http://schemas.microsoft.com/office/drawing/2014/chart" uri="{C3380CC4-5D6E-409C-BE32-E72D297353CC}">
              <c16:uniqueId val="{00000003-4263-4E23-9048-12F6C0112A4D}"/>
            </c:ext>
          </c:extLst>
        </c:ser>
        <c:ser>
          <c:idx val="1"/>
          <c:order val="1"/>
          <c:tx>
            <c:strRef>
              <c:f>Sheet1!$B$3</c:f>
              <c:strCache>
                <c:ptCount val="1"/>
                <c:pt idx="0">
                  <c:v>B+ or lower</c:v>
                </c:pt>
              </c:strCache>
            </c:strRef>
          </c:tx>
          <c:spPr>
            <a:solidFill>
              <a:srgbClr val="7A1A57"/>
            </a:solidFill>
            <a:ln w="3018">
              <a:noFill/>
              <a:prstDash val="solid"/>
            </a:ln>
          </c:spPr>
          <c:invertIfNegative val="0"/>
          <c:dLbls>
            <c:dLbl>
              <c:idx val="1"/>
              <c:layout>
                <c:manualLayout>
                  <c:x val="1.8766488413547316E-2"/>
                  <c:y val="-1.40259740259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63-4E23-9048-12F6C0112A4D}"/>
                </c:ext>
              </c:extLst>
            </c:dLbl>
            <c:dLbl>
              <c:idx val="2"/>
              <c:layout>
                <c:manualLayout>
                  <c:x val="1.5130124777183658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63-4E23-9048-12F6C0112A4D}"/>
                </c:ext>
              </c:extLst>
            </c:dLbl>
            <c:spPr>
              <a:noFill/>
              <a:ln w="24146">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Sheet1!$C$3:$G$3</c:f>
              <c:numCache>
                <c:formatCode>0%</c:formatCode>
                <c:ptCount val="5"/>
                <c:pt idx="0">
                  <c:v>0.02</c:v>
                </c:pt>
                <c:pt idx="1">
                  <c:v>0.73</c:v>
                </c:pt>
                <c:pt idx="2">
                  <c:v>0.21</c:v>
                </c:pt>
                <c:pt idx="3">
                  <c:v>0.04</c:v>
                </c:pt>
                <c:pt idx="4">
                  <c:v>0.01</c:v>
                </c:pt>
              </c:numCache>
            </c:numRef>
          </c:val>
          <c:extLst>
            <c:ext xmlns:c16="http://schemas.microsoft.com/office/drawing/2014/chart" uri="{C3380CC4-5D6E-409C-BE32-E72D297353CC}">
              <c16:uniqueId val="{00000006-4263-4E23-9048-12F6C0112A4D}"/>
            </c:ext>
          </c:extLst>
        </c:ser>
        <c:dLbls>
          <c:showLegendKey val="0"/>
          <c:showVal val="0"/>
          <c:showCatName val="0"/>
          <c:showSerName val="0"/>
          <c:showPercent val="0"/>
          <c:showBubbleSize val="0"/>
        </c:dLbls>
        <c:gapWidth val="170"/>
        <c:axId val="160646656"/>
        <c:axId val="159797760"/>
      </c:barChart>
      <c:catAx>
        <c:axId val="160646656"/>
        <c:scaling>
          <c:orientation val="minMax"/>
        </c:scaling>
        <c:delete val="0"/>
        <c:axPos val="b"/>
        <c:numFmt formatCode="General" sourceLinked="1"/>
        <c:majorTickMark val="none"/>
        <c:minorTickMark val="none"/>
        <c:tickLblPos val="nextTo"/>
        <c:spPr>
          <a:ln w="7011">
            <a:solidFill>
              <a:schemeClr val="bg1">
                <a:lumMod val="6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7760"/>
        <c:crosses val="autoZero"/>
        <c:auto val="1"/>
        <c:lblAlgn val="ctr"/>
        <c:lblOffset val="100"/>
        <c:tickLblSkip val="1"/>
        <c:tickMarkSkip val="1"/>
        <c:noMultiLvlLbl val="0"/>
      </c:catAx>
      <c:valAx>
        <c:axId val="159797760"/>
        <c:scaling>
          <c:orientation val="minMax"/>
          <c:max val="1"/>
        </c:scaling>
        <c:delete val="0"/>
        <c:axPos val="l"/>
        <c:majorGridlines>
          <c:spPr>
            <a:ln w="28575">
              <a:solidFill>
                <a:schemeClr val="bg1"/>
              </a:solidFill>
            </a:ln>
          </c:spPr>
        </c:majorGridlines>
        <c:numFmt formatCode="0%" sourceLinked="1"/>
        <c:majorTickMark val="none"/>
        <c:minorTickMark val="none"/>
        <c:tickLblPos val="nextTo"/>
        <c:spPr>
          <a:noFill/>
          <a:ln w="7011">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646656"/>
        <c:crosses val="autoZero"/>
        <c:crossBetween val="between"/>
        <c:majorUnit val="0.25"/>
        <c:minorUnit val="0.1"/>
      </c:valAx>
      <c:spPr>
        <a:solidFill>
          <a:srgbClr val="EFAA22">
            <a:alpha val="34118"/>
          </a:srgbClr>
        </a:solidFill>
        <a:ln w="25872">
          <a:noFill/>
        </a:ln>
      </c:spPr>
    </c:plotArea>
    <c:legend>
      <c:legendPos val="tr"/>
      <c:layout>
        <c:manualLayout>
          <c:xMode val="edge"/>
          <c:yMode val="edge"/>
          <c:x val="0.68865166190509375"/>
          <c:y val="2.7131782945736434E-2"/>
          <c:w val="0.30249878057278234"/>
          <c:h val="0.21634804370383934"/>
        </c:manualLayout>
      </c:layout>
      <c:overlay val="0"/>
      <c:spPr>
        <a:solidFill>
          <a:schemeClr val="bg1"/>
        </a:solidFill>
        <a:ln w="56089">
          <a:noFill/>
        </a:ln>
      </c:spPr>
      <c:txPr>
        <a:bodyPr/>
        <a:lstStyle/>
        <a:p>
          <a:pPr>
            <a:defRPr sz="18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365" b="0"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22330215911504E-2"/>
          <c:y val="3.9417215705179726E-2"/>
          <c:w val="0.91724565216200804"/>
          <c:h val="0.83900316031924571"/>
        </c:manualLayout>
      </c:layout>
      <c:barChart>
        <c:barDir val="col"/>
        <c:grouping val="clustered"/>
        <c:varyColors val="0"/>
        <c:ser>
          <c:idx val="0"/>
          <c:order val="0"/>
          <c:tx>
            <c:strRef>
              <c:f>Sheet1!$B$2</c:f>
              <c:strCache>
                <c:ptCount val="1"/>
                <c:pt idx="0">
                  <c:v>First-generation</c:v>
                </c:pt>
              </c:strCache>
            </c:strRef>
          </c:tx>
          <c:spPr>
            <a:solidFill>
              <a:srgbClr val="002D62"/>
            </a:solidFill>
            <a:ln w="3318">
              <a:noFill/>
              <a:prstDash val="solid"/>
            </a:ln>
          </c:spPr>
          <c:invertIfNegative val="0"/>
          <c:dLbls>
            <c:dLbl>
              <c:idx val="1"/>
              <c:layout>
                <c:manualLayout>
                  <c:x val="-6.4741532976827412E-3"/>
                  <c:y val="-9.2642056106624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5-41CE-BE64-B25E81B473DF}"/>
                </c:ext>
              </c:extLst>
            </c:dLbl>
            <c:dLbl>
              <c:idx val="2"/>
              <c:layout>
                <c:manualLayout>
                  <c:x val="-9.0409982174688066E-3"/>
                  <c:y val="-7.96536796536799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5-41CE-BE64-B25E81B473DF}"/>
                </c:ext>
              </c:extLst>
            </c:dLbl>
            <c:dLbl>
              <c:idx val="3"/>
              <c:layout>
                <c:manualLayout>
                  <c:x val="-1.1607843137254902E-2"/>
                  <c:y val="-1.0130006476463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5-41CE-BE64-B25E81B473DF}"/>
                </c:ext>
              </c:extLst>
            </c:dLbl>
            <c:spPr>
              <a:noFill/>
              <a:ln w="26547">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Sheet1!$C$2:$H$2</c:f>
              <c:numCache>
                <c:formatCode>0%</c:formatCode>
                <c:ptCount val="6"/>
                <c:pt idx="0">
                  <c:v>0.01</c:v>
                </c:pt>
                <c:pt idx="1">
                  <c:v>0.08</c:v>
                </c:pt>
                <c:pt idx="2">
                  <c:v>0.25</c:v>
                </c:pt>
                <c:pt idx="3">
                  <c:v>0.39</c:v>
                </c:pt>
                <c:pt idx="4">
                  <c:v>0.19</c:v>
                </c:pt>
                <c:pt idx="5">
                  <c:v>7.0000000000000007E-2</c:v>
                </c:pt>
              </c:numCache>
            </c:numRef>
          </c:val>
          <c:extLst>
            <c:ext xmlns:c16="http://schemas.microsoft.com/office/drawing/2014/chart" uri="{C3380CC4-5D6E-409C-BE32-E72D297353CC}">
              <c16:uniqueId val="{00000003-F4C5-41CE-BE64-B25E81B473DF}"/>
            </c:ext>
          </c:extLst>
        </c:ser>
        <c:ser>
          <c:idx val="1"/>
          <c:order val="1"/>
          <c:tx>
            <c:strRef>
              <c:f>Sheet1!$B$3</c:f>
              <c:strCache>
                <c:ptCount val="1"/>
                <c:pt idx="0">
                  <c:v>Not first-generation</c:v>
                </c:pt>
              </c:strCache>
            </c:strRef>
          </c:tx>
          <c:spPr>
            <a:solidFill>
              <a:srgbClr val="7A1A57"/>
            </a:solidFill>
            <a:ln w="3318">
              <a:noFill/>
              <a:prstDash val="solid"/>
            </a:ln>
          </c:spPr>
          <c:invertIfNegative val="0"/>
          <c:dLbls>
            <c:dLbl>
              <c:idx val="1"/>
              <c:layout>
                <c:manualLayout>
                  <c:x val="1.8766488413547298E-2"/>
                  <c:y val="-1.4025974025974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5-41CE-BE64-B25E81B473DF}"/>
                </c:ext>
              </c:extLst>
            </c:dLbl>
            <c:dLbl>
              <c:idx val="2"/>
              <c:layout>
                <c:manualLayout>
                  <c:x val="1.5130124777183649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C5-41CE-BE64-B25E81B473DF}"/>
                </c:ext>
              </c:extLst>
            </c:dLbl>
            <c:dLbl>
              <c:idx val="3"/>
              <c:layout>
                <c:manualLayout>
                  <c:x val="1.24364726980866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C5-41CE-BE64-B25E81B473DF}"/>
                </c:ext>
              </c:extLst>
            </c:dLbl>
            <c:dLbl>
              <c:idx val="4"/>
              <c:layout>
                <c:manualLayout>
                  <c:x val="1.39910317853474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C5-41CE-BE64-B25E81B473DF}"/>
                </c:ext>
              </c:extLst>
            </c:dLbl>
            <c:dLbl>
              <c:idx val="5"/>
              <c:layout>
                <c:manualLayout>
                  <c:x val="1.554559087260828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C5-41CE-BE64-B25E81B473DF}"/>
                </c:ext>
              </c:extLst>
            </c:dLbl>
            <c:spPr>
              <a:noFill/>
              <a:ln w="26547">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Sheet1!$C$3:$H$3</c:f>
              <c:numCache>
                <c:formatCode>0%</c:formatCode>
                <c:ptCount val="6"/>
                <c:pt idx="0">
                  <c:v>0.02</c:v>
                </c:pt>
                <c:pt idx="1">
                  <c:v>0.08</c:v>
                </c:pt>
                <c:pt idx="2">
                  <c:v>0.22</c:v>
                </c:pt>
                <c:pt idx="3">
                  <c:v>0.41</c:v>
                </c:pt>
                <c:pt idx="4">
                  <c:v>0.22</c:v>
                </c:pt>
                <c:pt idx="5">
                  <c:v>0.06</c:v>
                </c:pt>
              </c:numCache>
            </c:numRef>
          </c:val>
          <c:extLst>
            <c:ext xmlns:c16="http://schemas.microsoft.com/office/drawing/2014/chart" uri="{C3380CC4-5D6E-409C-BE32-E72D297353CC}">
              <c16:uniqueId val="{00000009-F4C5-41CE-BE64-B25E81B473DF}"/>
            </c:ext>
          </c:extLst>
        </c:ser>
        <c:dLbls>
          <c:showLegendKey val="0"/>
          <c:showVal val="0"/>
          <c:showCatName val="0"/>
          <c:showSerName val="0"/>
          <c:showPercent val="0"/>
          <c:showBubbleSize val="0"/>
        </c:dLbls>
        <c:gapWidth val="170"/>
        <c:axId val="160776704"/>
        <c:axId val="159796032"/>
      </c:barChart>
      <c:catAx>
        <c:axId val="160776704"/>
        <c:scaling>
          <c:orientation val="minMax"/>
        </c:scaling>
        <c:delete val="0"/>
        <c:axPos val="b"/>
        <c:numFmt formatCode="General" sourceLinked="1"/>
        <c:majorTickMark val="none"/>
        <c:minorTickMark val="none"/>
        <c:tickLblPos val="nextTo"/>
        <c:spPr>
          <a:ln w="7708">
            <a:solidFill>
              <a:schemeClr val="bg1">
                <a:lumMod val="7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6032"/>
        <c:crosses val="autoZero"/>
        <c:auto val="1"/>
        <c:lblAlgn val="ctr"/>
        <c:lblOffset val="100"/>
        <c:tickLblSkip val="1"/>
        <c:tickMarkSkip val="1"/>
        <c:noMultiLvlLbl val="0"/>
      </c:catAx>
      <c:valAx>
        <c:axId val="159796032"/>
        <c:scaling>
          <c:orientation val="minMax"/>
          <c:max val="1"/>
          <c:min val="0"/>
        </c:scaling>
        <c:delete val="0"/>
        <c:axPos val="l"/>
        <c:majorGridlines>
          <c:spPr>
            <a:ln w="28575">
              <a:solidFill>
                <a:schemeClr val="bg1"/>
              </a:solidFill>
            </a:ln>
          </c:spPr>
        </c:majorGridlines>
        <c:numFmt formatCode="0%" sourceLinked="1"/>
        <c:majorTickMark val="none"/>
        <c:minorTickMark val="none"/>
        <c:tickLblPos val="nextTo"/>
        <c:spPr>
          <a:ln w="7708">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776704"/>
        <c:crosses val="autoZero"/>
        <c:crossBetween val="between"/>
        <c:majorUnit val="0.25"/>
        <c:minorUnit val="0.1"/>
      </c:valAx>
      <c:spPr>
        <a:solidFill>
          <a:srgbClr val="EFAA22">
            <a:alpha val="34118"/>
          </a:srgbClr>
        </a:solidFill>
        <a:ln w="25400">
          <a:noFill/>
        </a:ln>
      </c:spPr>
    </c:plotArea>
    <c:legend>
      <c:legendPos val="t"/>
      <c:layout>
        <c:manualLayout>
          <c:xMode val="edge"/>
          <c:yMode val="edge"/>
          <c:x val="0.69759041181799175"/>
          <c:y val="4.0276126198510898E-2"/>
          <c:w val="0.2840501242654403"/>
          <c:h val="0.20618485189351332"/>
        </c:manualLayout>
      </c:layout>
      <c:overlay val="0"/>
      <c:spPr>
        <a:solidFill>
          <a:schemeClr val="bg1"/>
        </a:solidFill>
        <a:ln w="61665">
          <a:noFill/>
        </a:ln>
      </c:spPr>
      <c:txPr>
        <a:bodyPr/>
        <a:lstStyle/>
        <a:p>
          <a:pPr>
            <a:defRPr sz="16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795" b="0" i="0" u="none" strike="noStrike" baseline="0">
          <a:solidFill>
            <a:srgbClr val="000000"/>
          </a:solidFill>
          <a:latin typeface="Tahoma"/>
          <a:ea typeface="Tahoma"/>
          <a:cs typeface="Tahom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defTabSz="904875">
              <a:defRPr sz="1100"/>
            </a:lvl1pPr>
          </a:lstStyle>
          <a:p>
            <a:pPr>
              <a:defRPr/>
            </a:pPr>
            <a:endParaRPr lang="en-US" dirty="0"/>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71980D5B-DA90-43D0-BECF-0F7CB369EAA2}" type="slidenum">
              <a:rPr lang="en-US"/>
              <a:pPr>
                <a:defRPr/>
              </a:pPr>
              <a:t>‹#›</a:t>
            </a:fld>
            <a:endParaRPr lang="en-US" dirty="0"/>
          </a:p>
        </p:txBody>
      </p:sp>
    </p:spTree>
    <p:extLst>
      <p:ext uri="{BB962C8B-B14F-4D97-AF65-F5344CB8AC3E}">
        <p14:creationId xmlns:p14="http://schemas.microsoft.com/office/powerpoint/2010/main" val="102376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D8BB40A3-5343-4F9C-92C5-5D6DB5D59245}" type="slidenum">
              <a:rPr lang="en-US"/>
              <a:pPr>
                <a:defRPr/>
              </a:pPr>
              <a:t>‹#›</a:t>
            </a:fld>
            <a:endParaRPr lang="en-US" dirty="0"/>
          </a:p>
        </p:txBody>
      </p:sp>
    </p:spTree>
    <p:extLst>
      <p:ext uri="{BB962C8B-B14F-4D97-AF65-F5344CB8AC3E}">
        <p14:creationId xmlns:p14="http://schemas.microsoft.com/office/powerpoint/2010/main" val="297651402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C38164-4884-4D89-9A3B-D34F78F46AAD}" type="slidenum">
              <a:rPr lang="en-US" altLang="en-US" sz="1100" smtClean="0"/>
              <a:pPr eaLnBrk="1" hangingPunct="1">
                <a:spcBef>
                  <a:spcPct val="0"/>
                </a:spcBef>
              </a:pPr>
              <a:t>1</a:t>
            </a:fld>
            <a:endParaRPr lang="en-US" altLang="en-US" sz="1100" dirty="0"/>
          </a:p>
        </p:txBody>
      </p:sp>
      <p:sp>
        <p:nvSpPr>
          <p:cNvPr id="129027" name="Rectangle 2"/>
          <p:cNvSpPr>
            <a:spLocks noGrp="1" noRot="1" noChangeAspect="1" noChangeArrowheads="1" noTextEdit="1"/>
          </p:cNvSpPr>
          <p:nvPr>
            <p:ph type="sldImg"/>
          </p:nvPr>
        </p:nvSpPr>
        <p:spPr>
          <a:xfrm>
            <a:off x="1181100" y="696913"/>
            <a:ext cx="4649788" cy="3487737"/>
          </a:xfrm>
          <a:ln/>
        </p:spPr>
      </p:sp>
      <p:sp>
        <p:nvSpPr>
          <p:cNvPr id="1290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Wingdings" pitchFamily="2" charset="2"/>
              <a:buChar char="§"/>
            </a:pPr>
            <a:r>
              <a:rPr lang="en-US" altLang="en-US" dirty="0">
                <a:latin typeface="Tahoma" pitchFamily="34" charset="0"/>
              </a:rPr>
              <a:t> Check this notes section throughout the presentation for suggestions on how to utilize slides and additional information that can serve as background information or </a:t>
            </a:r>
            <a:r>
              <a:rPr lang="en-US" altLang="en-US" b="1" dirty="0">
                <a:solidFill>
                  <a:srgbClr val="FF3300"/>
                </a:solidFill>
                <a:latin typeface="Tahoma" pitchFamily="34" charset="0"/>
              </a:rPr>
              <a:t>“talking points”</a:t>
            </a:r>
            <a:r>
              <a:rPr lang="en-US" altLang="en-US" dirty="0">
                <a:latin typeface="Tahoma" pitchFamily="34" charset="0"/>
              </a:rPr>
              <a:t> during your presentation.</a:t>
            </a:r>
          </a:p>
          <a:p>
            <a:pPr eaLnBrk="1" hangingPunct="1">
              <a:buClr>
                <a:schemeClr val="tx1"/>
              </a:buClr>
              <a:buFont typeface="Wingdings" pitchFamily="2" charset="2"/>
              <a:buChar char="§"/>
            </a:pPr>
            <a:r>
              <a:rPr lang="en-US" altLang="en-US" dirty="0">
                <a:latin typeface="Tahoma" pitchFamily="34" charset="0"/>
              </a:rPr>
              <a:t> To view this notes section of the presentation, select the “View” tab, then the “Notes Page” option. </a:t>
            </a:r>
          </a:p>
          <a:p>
            <a:pPr eaLnBrk="1" hangingPunct="1">
              <a:buClr>
                <a:schemeClr val="tx1"/>
              </a:buClr>
              <a:buFont typeface="Wingdings" pitchFamily="2" charset="2"/>
              <a:buChar char="§"/>
            </a:pPr>
            <a:r>
              <a:rPr lang="en-US" altLang="en-US" dirty="0">
                <a:latin typeface="Tahoma" pitchFamily="34" charset="0"/>
              </a:rPr>
              <a:t> NSSE recommends adding your own notes and talking points to this section, then print off a notes version for use during your presentation. To do so, select “File,” then “Print,” then change settings to: “Notes Pages.” </a:t>
            </a:r>
          </a:p>
        </p:txBody>
      </p:sp>
    </p:spTree>
    <p:extLst>
      <p:ext uri="{BB962C8B-B14F-4D97-AF65-F5344CB8AC3E}">
        <p14:creationId xmlns:p14="http://schemas.microsoft.com/office/powerpoint/2010/main" val="16057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03D43C-9BF1-4317-B571-7A2CC0697680}" type="slidenum">
              <a:rPr lang="en-US" altLang="en-US" sz="1100" smtClean="0"/>
              <a:pPr eaLnBrk="1" hangingPunct="1">
                <a:spcBef>
                  <a:spcPct val="0"/>
                </a:spcBef>
              </a:pPr>
              <a:t>10</a:t>
            </a:fld>
            <a:endParaRPr lang="en-US" altLang="en-US" sz="1100" dirty="0"/>
          </a:p>
        </p:txBody>
      </p:sp>
      <p:sp>
        <p:nvSpPr>
          <p:cNvPr id="138243" name="Rectangle 2"/>
          <p:cNvSpPr>
            <a:spLocks noGrp="1" noRot="1" noChangeAspect="1" noChangeArrowheads="1" noTextEdit="1"/>
          </p:cNvSpPr>
          <p:nvPr>
            <p:ph type="sldImg"/>
          </p:nvPr>
        </p:nvSpPr>
        <p:spPr>
          <a:xfrm>
            <a:off x="1181100" y="696913"/>
            <a:ext cx="4649788" cy="3487737"/>
          </a:xfrm>
          <a:ln/>
        </p:spPr>
      </p:sp>
      <p:sp>
        <p:nvSpPr>
          <p:cNvPr id="1382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NSSE survey asks students to report the frequency with which they engage in activities that represent effective educational practice. Students also record their perceptions of the college environment associated with achievement, satisfaction, and persistence. Then, students estimate their educational and personal growth since starting college. Finally, students provide information about their background, including age, gender, race or ethnicity, living situation, educational status, and major field.</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387709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11</a:t>
            </a:fld>
            <a:endParaRPr lang="en-US" altLang="en-US" sz="1100" dirty="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11</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36796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3626DB2-6024-4FF8-85CF-C49AF911EF21}" type="slidenum">
              <a:rPr lang="en-US" altLang="en-US" sz="1100" smtClean="0"/>
              <a:pPr eaLnBrk="1" hangingPunct="1">
                <a:spcBef>
                  <a:spcPct val="0"/>
                </a:spcBef>
              </a:pPr>
              <a:t>12</a:t>
            </a:fld>
            <a:endParaRPr lang="en-US" altLang="en-US" sz="1100" dirty="0"/>
          </a:p>
        </p:txBody>
      </p:sp>
      <p:sp>
        <p:nvSpPr>
          <p:cNvPr id="140291" name="Rectangle 2"/>
          <p:cNvSpPr>
            <a:spLocks noGrp="1" noRot="1" noChangeAspect="1" noChangeArrowheads="1" noTextEdit="1"/>
          </p:cNvSpPr>
          <p:nvPr>
            <p:ph type="sldImg"/>
          </p:nvPr>
        </p:nvSpPr>
        <p:spPr>
          <a:xfrm>
            <a:off x="1181100" y="696913"/>
            <a:ext cx="4649788" cy="3487737"/>
          </a:xfrm>
          <a:ln/>
        </p:spPr>
      </p:sp>
      <p:sp>
        <p:nvSpPr>
          <p:cNvPr id="14029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a:t>
            </a:r>
            <a:r>
              <a:rPr lang="en-US" altLang="en-US" b="1" dirty="0">
                <a:latin typeface="Tahoma" pitchFamily="34" charset="0"/>
              </a:rPr>
              <a:t>Center for Survey Research</a:t>
            </a:r>
            <a:r>
              <a:rPr lang="en-US" altLang="en-US" dirty="0">
                <a:latin typeface="Tahoma" pitchFamily="34" charset="0"/>
              </a:rPr>
              <a:t> at Indiana University helps NSSE administer the survey in the field. </a:t>
            </a:r>
            <a:r>
              <a:rPr lang="en-US" altLang="en-US" dirty="0">
                <a:latin typeface="Arial" pitchFamily="34" charset="0"/>
              </a:rPr>
              <a:t>See: </a:t>
            </a:r>
            <a:r>
              <a:rPr lang="en-US" altLang="en-US" b="1" u="sng" dirty="0">
                <a:latin typeface="Arial" pitchFamily="34" charset="0"/>
              </a:rPr>
              <a:t>csr.indiana.edu</a:t>
            </a:r>
            <a:r>
              <a:rPr lang="en-US" altLang="en-US" b="1" u="none" dirty="0">
                <a:latin typeface="Arial" pitchFamily="34" charset="0"/>
              </a:rPr>
              <a:t> </a:t>
            </a:r>
            <a:r>
              <a:rPr lang="en-US" altLang="en-US" dirty="0">
                <a:latin typeface="Arial" pitchFamily="34" charset="0"/>
              </a:rPr>
              <a:t>for more information. </a:t>
            </a:r>
            <a:r>
              <a:rPr lang="en-US" altLang="en-US" dirty="0">
                <a:latin typeface="Tahoma" pitchFamily="34" charset="0"/>
              </a:rPr>
              <a:t> </a:t>
            </a:r>
          </a:p>
          <a:p>
            <a:pPr eaLnBrk="1" hangingPunct="1"/>
            <a:endParaRPr lang="en-US" altLang="en-US" dirty="0">
              <a:latin typeface="Tahoma" pitchFamily="34" charset="0"/>
            </a:endParaRPr>
          </a:p>
          <a:p>
            <a:pPr eaLnBrk="1" hangingPunct="1"/>
            <a:r>
              <a:rPr lang="en-US" altLang="en-US" b="1" dirty="0">
                <a:latin typeface="Tahoma" pitchFamily="34" charset="0"/>
              </a:rPr>
              <a:t>NSSE survey design:</a:t>
            </a:r>
          </a:p>
          <a:p>
            <a:pPr eaLnBrk="1" hangingPunct="1">
              <a:buFont typeface="Wingdings" pitchFamily="2" charset="2"/>
              <a:buChar char="§"/>
            </a:pPr>
            <a:r>
              <a:rPr lang="en-US" altLang="en-US" dirty="0">
                <a:latin typeface="Tahoma" pitchFamily="34" charset="0"/>
              </a:rPr>
              <a:t> Relatively short survey </a:t>
            </a:r>
          </a:p>
          <a:p>
            <a:pPr eaLnBrk="1" hangingPunct="1">
              <a:buFont typeface="Wingdings" pitchFamily="2" charset="2"/>
              <a:buChar char="§"/>
            </a:pPr>
            <a:r>
              <a:rPr lang="en-US" altLang="en-US" dirty="0">
                <a:latin typeface="Tahoma" pitchFamily="34" charset="0"/>
              </a:rPr>
              <a:t> Items directly related to college outcomes</a:t>
            </a:r>
          </a:p>
          <a:p>
            <a:pPr eaLnBrk="1" hangingPunct="1">
              <a:buFont typeface="Wingdings" pitchFamily="2" charset="2"/>
              <a:buChar char="§"/>
            </a:pPr>
            <a:r>
              <a:rPr lang="en-US" altLang="en-US" dirty="0">
                <a:latin typeface="Tahoma" pitchFamily="34" charset="0"/>
              </a:rPr>
              <a:t> Administered to first-year and senior students at 4-year institutions</a:t>
            </a:r>
          </a:p>
          <a:p>
            <a:pPr eaLnBrk="1" hangingPunct="1">
              <a:buFont typeface="Wingdings" pitchFamily="2" charset="2"/>
              <a:buChar char="§"/>
            </a:pPr>
            <a:r>
              <a:rPr lang="en-US" altLang="en-US" dirty="0">
                <a:latin typeface="Tahoma" pitchFamily="34" charset="0"/>
              </a:rPr>
              <a:t> Administered directly by a credible third-party survey organization</a:t>
            </a:r>
          </a:p>
          <a:p>
            <a:pPr eaLnBrk="1" hangingPunct="1">
              <a:buFont typeface="Wingdings" pitchFamily="2" charset="2"/>
              <a:buNone/>
            </a:pPr>
            <a:endParaRPr lang="en-US" altLang="en-US" dirty="0">
              <a:latin typeface="Tahoma" pitchFamily="34" charset="0"/>
            </a:endParaRPr>
          </a:p>
        </p:txBody>
      </p:sp>
    </p:spTree>
    <p:extLst>
      <p:ext uri="{BB962C8B-B14F-4D97-AF65-F5344CB8AC3E}">
        <p14:creationId xmlns:p14="http://schemas.microsoft.com/office/powerpoint/2010/main" val="27535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F3FDF8A-3ADB-498C-B16A-D0D25C24CA7E}" type="slidenum">
              <a:rPr lang="en-US" altLang="en-US" sz="1100" smtClean="0"/>
              <a:pPr eaLnBrk="1" hangingPunct="1">
                <a:spcBef>
                  <a:spcPct val="0"/>
                </a:spcBef>
              </a:pPr>
              <a:t>13</a:t>
            </a:fld>
            <a:endParaRPr lang="en-US" altLang="en-US" sz="1100" dirty="0"/>
          </a:p>
        </p:txBody>
      </p:sp>
      <p:sp>
        <p:nvSpPr>
          <p:cNvPr id="141315" name="Rectangle 2"/>
          <p:cNvSpPr>
            <a:spLocks noGrp="1" noRot="1" noChangeAspect="1" noChangeArrowheads="1" noTextEdit="1"/>
          </p:cNvSpPr>
          <p:nvPr>
            <p:ph type="sldImg"/>
          </p:nvPr>
        </p:nvSpPr>
        <p:spPr>
          <a:xfrm>
            <a:off x="1181100" y="696913"/>
            <a:ext cx="4649788" cy="3487737"/>
          </a:xfrm>
          <a:ln/>
        </p:spPr>
      </p:sp>
      <p:sp>
        <p:nvSpPr>
          <p:cNvPr id="14131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0000FF"/>
              </a:solidFill>
              <a:latin typeface="Tahoma" pitchFamily="34" charset="0"/>
            </a:endParaRPr>
          </a:p>
        </p:txBody>
      </p:sp>
    </p:spTree>
    <p:extLst>
      <p:ext uri="{BB962C8B-B14F-4D97-AF65-F5344CB8AC3E}">
        <p14:creationId xmlns:p14="http://schemas.microsoft.com/office/powerpoint/2010/main" val="182092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B8D7700-347B-4700-A874-1D6F54F742B2}" type="slidenum">
              <a:rPr lang="en-US" altLang="en-US" sz="1100" smtClean="0"/>
              <a:pPr eaLnBrk="1" hangingPunct="1">
                <a:spcBef>
                  <a:spcPct val="0"/>
                </a:spcBef>
              </a:pPr>
              <a:t>14</a:t>
            </a:fld>
            <a:endParaRPr lang="en-US" altLang="en-US" sz="1100" dirty="0"/>
          </a:p>
        </p:txBody>
      </p:sp>
      <p:sp>
        <p:nvSpPr>
          <p:cNvPr id="142339" name="Rectangle 2"/>
          <p:cNvSpPr>
            <a:spLocks noGrp="1" noRot="1" noChangeAspect="1" noChangeArrowheads="1" noTextEdit="1"/>
          </p:cNvSpPr>
          <p:nvPr>
            <p:ph type="sldImg"/>
          </p:nvPr>
        </p:nvSpPr>
        <p:spPr>
          <a:xfrm>
            <a:off x="1181100" y="696913"/>
            <a:ext cx="46482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Selected NSSE Results for </a:t>
            </a:r>
            <a:r>
              <a:rPr lang="en-US" dirty="0">
                <a:solidFill>
                  <a:srgbClr val="FF0000"/>
                </a:solidFill>
              </a:rPr>
              <a:t>[Institution]</a:t>
            </a:r>
          </a:p>
        </p:txBody>
      </p:sp>
    </p:spTree>
    <p:extLst>
      <p:ext uri="{BB962C8B-B14F-4D97-AF65-F5344CB8AC3E}">
        <p14:creationId xmlns:p14="http://schemas.microsoft.com/office/powerpoint/2010/main" val="339702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A70C504-28D5-4B39-A840-6ACD19DA1377}" type="slidenum">
              <a:rPr lang="en-US" altLang="en-US" sz="1100" smtClean="0"/>
              <a:pPr eaLnBrk="1" hangingPunct="1">
                <a:spcBef>
                  <a:spcPct val="0"/>
                </a:spcBef>
              </a:pPr>
              <a:t>15</a:t>
            </a:fld>
            <a:endParaRPr lang="en-US" altLang="en-US" sz="1100" dirty="0"/>
          </a:p>
        </p:txBody>
      </p:sp>
      <p:sp>
        <p:nvSpPr>
          <p:cNvPr id="143363" name="Rectangle 2"/>
          <p:cNvSpPr>
            <a:spLocks noGrp="1" noRot="1" noChangeAspect="1" noChangeArrowheads="1" noTextEdit="1"/>
          </p:cNvSpPr>
          <p:nvPr>
            <p:ph type="sldImg"/>
          </p:nvPr>
        </p:nvSpPr>
        <p:spPr>
          <a:xfrm>
            <a:off x="1181100" y="696913"/>
            <a:ext cx="4649788" cy="3487737"/>
          </a:xfrm>
          <a:ln/>
        </p:spPr>
      </p:sp>
      <p:sp>
        <p:nvSpPr>
          <p:cNvPr id="1433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NSSE 2021 participating institutions and students reflect the diversity of bachelor’s-granting colleges and universities in the US with respect to institution type, public or private control, size, region, and locale. A searchable list of participating institutions is on the NSSE website: </a:t>
            </a:r>
            <a:r>
              <a:rPr lang="en-US" sz="1200" b="1" kern="1200" dirty="0">
                <a:solidFill>
                  <a:schemeClr val="tx1"/>
                </a:solidFill>
                <a:effectLst/>
                <a:latin typeface="Arial" charset="0"/>
                <a:ea typeface="+mn-ea"/>
                <a:cs typeface="+mn-cs"/>
              </a:rPr>
              <a:t>nsse.indiana.edu/support-resources/participating-institutions/index.html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32039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E5C0D32-874E-40D9-BF1F-ABB024607E53}" type="slidenum">
              <a:rPr lang="en-US" altLang="en-US" sz="1100" smtClean="0"/>
              <a:pPr eaLnBrk="1" hangingPunct="1">
                <a:spcBef>
                  <a:spcPct val="0"/>
                </a:spcBef>
              </a:pPr>
              <a:t>16</a:t>
            </a:fld>
            <a:endParaRPr lang="en-US" altLang="en-US" sz="1100" dirty="0"/>
          </a:p>
        </p:txBody>
      </p:sp>
      <p:sp>
        <p:nvSpPr>
          <p:cNvPr id="144387" name="Rectangle 2"/>
          <p:cNvSpPr>
            <a:spLocks noGrp="1" noRot="1" noChangeAspect="1" noChangeArrowheads="1" noTextEdit="1"/>
          </p:cNvSpPr>
          <p:nvPr>
            <p:ph type="sldImg"/>
          </p:nvPr>
        </p:nvSpPr>
        <p:spPr>
          <a:xfrm>
            <a:off x="1181100" y="696913"/>
            <a:ext cx="4649788" cy="3487737"/>
          </a:xfrm>
          <a:ln/>
        </p:spPr>
      </p:sp>
      <p:sp>
        <p:nvSpPr>
          <p:cNvPr id="14438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Note: Percentages are unweighted and may not sum to 100 due to rounding. Institution-reported, using categories provided in IPEDS. NSSE percentages do not include students with “another” or “unknown” sex (0.1% of all respondents) or unknown race/ethnicity (11% of all respondents). The NSSE 2021 sampling frame consists of first-year and senior undergraduates. Data were provided by participating institutions. U.S. percentages are based on data from the 2019 IPEDS Institutional Characteristics and Enrollment data. Includes all class years.</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3914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EE41F2-4555-4762-8203-B987F2DEE577}" type="slidenum">
              <a:rPr lang="en-US" altLang="en-US" sz="1100" smtClean="0"/>
              <a:pPr eaLnBrk="1" hangingPunct="1">
                <a:spcBef>
                  <a:spcPct val="0"/>
                </a:spcBef>
              </a:pPr>
              <a:t>17</a:t>
            </a:fld>
            <a:endParaRPr lang="en-US" altLang="en-US" sz="1100" dirty="0"/>
          </a:p>
        </p:txBody>
      </p:sp>
      <p:sp>
        <p:nvSpPr>
          <p:cNvPr id="145411" name="Rectangle 2"/>
          <p:cNvSpPr>
            <a:spLocks noGrp="1" noRot="1" noChangeAspect="1" noChangeArrowheads="1" noTextEdit="1"/>
          </p:cNvSpPr>
          <p:nvPr>
            <p:ph type="sldImg"/>
          </p:nvPr>
        </p:nvSpPr>
        <p:spPr>
          <a:xfrm>
            <a:off x="1181100" y="696913"/>
            <a:ext cx="4649788" cy="3487737"/>
          </a:xfrm>
          <a:ln/>
        </p:spPr>
      </p:sp>
      <p:sp>
        <p:nvSpPr>
          <p:cNvPr id="14541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dirty="0">
              <a:latin typeface="Tahoma" pitchFamily="34" charset="0"/>
            </a:endParaRPr>
          </a:p>
        </p:txBody>
      </p:sp>
    </p:spTree>
    <p:extLst>
      <p:ext uri="{BB962C8B-B14F-4D97-AF65-F5344CB8AC3E}">
        <p14:creationId xmlns:p14="http://schemas.microsoft.com/office/powerpoint/2010/main" val="357049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2B1A44-9109-4291-9ECE-EC77F73ECAA6}" type="slidenum">
              <a:rPr lang="en-US" altLang="en-US" sz="1100" smtClean="0"/>
              <a:pPr eaLnBrk="1" hangingPunct="1">
                <a:spcBef>
                  <a:spcPct val="0"/>
                </a:spcBef>
              </a:pPr>
              <a:t>18</a:t>
            </a:fld>
            <a:endParaRPr lang="en-US" altLang="en-US" sz="1100" dirty="0"/>
          </a:p>
        </p:txBody>
      </p:sp>
      <p:sp>
        <p:nvSpPr>
          <p:cNvPr id="146435" name="Rectangle 2"/>
          <p:cNvSpPr>
            <a:spLocks noGrp="1" noRot="1" noChangeAspect="1" noChangeArrowheads="1" noTextEdit="1"/>
          </p:cNvSpPr>
          <p:nvPr>
            <p:ph type="sldImg"/>
          </p:nvPr>
        </p:nvSpPr>
        <p:spPr>
          <a:xfrm>
            <a:off x="1181100" y="696913"/>
            <a:ext cx="4649788" cy="3487737"/>
          </a:xfrm>
          <a:ln/>
        </p:spPr>
      </p:sp>
      <p:sp>
        <p:nvSpPr>
          <p:cNvPr id="14643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The average response rate for U.S. NSSE 2021 institutions was 30%, consistent with last year. The highest response rate among U.S. institutions was 93%, and about three out of five achieved a response rate of 25% or higher. Higher average response rates were observed for smaller institutions and at institutions that offered incentives for survey participation.</a:t>
            </a:r>
            <a:endParaRPr lang="en-US" altLang="en-US" dirty="0">
              <a:latin typeface="Tahoma" pitchFamily="34" charset="0"/>
            </a:endParaRPr>
          </a:p>
        </p:txBody>
      </p:sp>
    </p:spTree>
    <p:extLst>
      <p:ext uri="{BB962C8B-B14F-4D97-AF65-F5344CB8AC3E}">
        <p14:creationId xmlns:p14="http://schemas.microsoft.com/office/powerpoint/2010/main" val="136197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F6C4E08-4BAD-46BD-A768-A530FAE31F75}" type="slidenum">
              <a:rPr lang="en-US" altLang="en-US" sz="1100"/>
              <a:pPr algn="r" eaLnBrk="1" hangingPunct="1">
                <a:spcBef>
                  <a:spcPct val="0"/>
                </a:spcBef>
              </a:pPr>
              <a:t>19</a:t>
            </a:fld>
            <a:endParaRPr lang="en-US" altLang="en-US" sz="1100" dirty="0"/>
          </a:p>
        </p:txBody>
      </p:sp>
      <p:sp>
        <p:nvSpPr>
          <p:cNvPr id="147459" name="Rectangle 2"/>
          <p:cNvSpPr>
            <a:spLocks noGrp="1" noRot="1" noChangeAspect="1" noChangeArrowheads="1" noTextEdit="1"/>
          </p:cNvSpPr>
          <p:nvPr>
            <p:ph type="sldImg"/>
          </p:nvPr>
        </p:nvSpPr>
        <p:spPr>
          <a:xfrm>
            <a:off x="1181100" y="696913"/>
            <a:ext cx="4649788" cy="3487737"/>
          </a:xfrm>
          <a:ln/>
        </p:spPr>
      </p:sp>
      <p:sp>
        <p:nvSpPr>
          <p:cNvPr id="14746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dirty="0">
              <a:latin typeface="Tahoma" pitchFamily="34" charset="0"/>
            </a:endParaRPr>
          </a:p>
        </p:txBody>
      </p:sp>
    </p:spTree>
    <p:extLst>
      <p:ext uri="{BB962C8B-B14F-4D97-AF65-F5344CB8AC3E}">
        <p14:creationId xmlns:p14="http://schemas.microsoft.com/office/powerpoint/2010/main" val="360709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0D5BD8-7571-4E76-8006-1F0803C7E139}" type="slidenum">
              <a:rPr lang="en-US" altLang="en-US" sz="1100" smtClean="0"/>
              <a:pPr eaLnBrk="1" hangingPunct="1">
                <a:spcBef>
                  <a:spcPct val="0"/>
                </a:spcBef>
              </a:pPr>
              <a:t>2</a:t>
            </a:fld>
            <a:endParaRPr lang="en-US" altLang="en-US" sz="1100" dirty="0"/>
          </a:p>
        </p:txBody>
      </p:sp>
      <p:sp>
        <p:nvSpPr>
          <p:cNvPr id="130051" name="Rectangle 2"/>
          <p:cNvSpPr>
            <a:spLocks noGrp="1" noRot="1" noChangeAspect="1" noChangeArrowheads="1" noTextEdit="1"/>
          </p:cNvSpPr>
          <p:nvPr>
            <p:ph type="sldImg"/>
          </p:nvPr>
        </p:nvSpPr>
        <p:spPr>
          <a:xfrm>
            <a:off x="1181100" y="696913"/>
            <a:ext cx="4649788" cy="3487737"/>
          </a:xfrm>
          <a:ln/>
        </p:spPr>
      </p:sp>
      <p:sp>
        <p:nvSpPr>
          <p:cNvPr id="1300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None/>
            </a:pPr>
            <a:r>
              <a:rPr lang="en-US" altLang="en-US" dirty="0">
                <a:latin typeface="Tahoma" pitchFamily="34" charset="0"/>
              </a:rPr>
              <a:t>Replace all text </a:t>
            </a:r>
            <a:r>
              <a:rPr lang="en-US" altLang="en-US" b="1" dirty="0">
                <a:solidFill>
                  <a:srgbClr val="FF0000"/>
                </a:solidFill>
                <a:latin typeface="Tahoma" pitchFamily="34" charset="0"/>
              </a:rPr>
              <a:t>in red</a:t>
            </a:r>
            <a:r>
              <a:rPr lang="en-US" altLang="en-US" dirty="0">
                <a:solidFill>
                  <a:srgbClr val="FF0000"/>
                </a:solidFill>
                <a:latin typeface="Tahoma" pitchFamily="34" charset="0"/>
              </a:rPr>
              <a:t> </a:t>
            </a:r>
            <a:r>
              <a:rPr lang="en-US" altLang="en-US" dirty="0">
                <a:latin typeface="Tahoma" pitchFamily="34" charset="0"/>
              </a:rPr>
              <a:t>with institutional information. You may also want to replace the photos</a:t>
            </a:r>
            <a:r>
              <a:rPr lang="en-US" altLang="en-US" baseline="0" dirty="0">
                <a:latin typeface="Tahoma" pitchFamily="34" charset="0"/>
              </a:rPr>
              <a:t> here and throughout with images from your campus.</a:t>
            </a:r>
            <a:endParaRPr lang="en-US" altLang="en-US" dirty="0">
              <a:latin typeface="Tahoma" pitchFamily="34" charset="0"/>
            </a:endParaRPr>
          </a:p>
          <a:p>
            <a:pPr eaLnBrk="1" hangingPunct="1"/>
            <a:endParaRPr lang="en-US" altLang="en-US" dirty="0">
              <a:latin typeface="Tahoma" pitchFamily="34" charset="0"/>
            </a:endParaRPr>
          </a:p>
          <a:p>
            <a:pPr eaLnBrk="1" hangingPunct="1"/>
            <a:r>
              <a:rPr lang="en-US" altLang="en-US" dirty="0">
                <a:latin typeface="Tahoma" pitchFamily="34" charset="0"/>
              </a:rPr>
              <a:t>Insert Presenter Name(s) Here</a:t>
            </a:r>
          </a:p>
          <a:p>
            <a:pPr eaLnBrk="1" hangingPunct="1"/>
            <a:r>
              <a:rPr lang="en-US" altLang="en-US" dirty="0">
                <a:latin typeface="Tahoma" pitchFamily="34" charset="0"/>
              </a:rPr>
              <a:t>Insert Presentation Date</a:t>
            </a:r>
          </a:p>
          <a:p>
            <a:pPr eaLnBrk="1" hangingPunct="1"/>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61035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20</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is a “snip” from the Snapshot. You can copy</a:t>
            </a:r>
            <a:r>
              <a:rPr lang="en-US" altLang="en-US" baseline="0" dirty="0">
                <a:latin typeface="Tahoma" pitchFamily="34" charset="0"/>
              </a:rPr>
              <a:t> and paste this image from your snapshot directly into this slide for presentation. </a:t>
            </a:r>
          </a:p>
          <a:p>
            <a:pPr eaLnBrk="1" hangingPunct="1"/>
            <a:endParaRPr lang="en-US" altLang="en-US" baseline="0" dirty="0">
              <a:latin typeface="Tahoma" pitchFamily="34" charset="0"/>
            </a:endParaRPr>
          </a:p>
          <a:p>
            <a:pPr eaLnBrk="1" hangingPunct="1"/>
            <a:r>
              <a:rPr lang="en-US" sz="1200" b="1" i="0" u="none" strike="noStrike" kern="1200" baseline="0" dirty="0">
                <a:solidFill>
                  <a:schemeClr val="tx1"/>
                </a:solidFill>
                <a:latin typeface="Arial" charset="0"/>
                <a:ea typeface="+mn-ea"/>
                <a:cs typeface="+mn-cs"/>
              </a:rPr>
              <a:t>Engagement Indicators: </a:t>
            </a:r>
            <a:r>
              <a:rPr lang="en-US" sz="1200" b="0" i="0" u="none" strike="noStrike" kern="1200" baseline="0" dirty="0">
                <a:solidFill>
                  <a:schemeClr val="tx1"/>
                </a:solidFill>
                <a:latin typeface="Arial" charset="0"/>
                <a:ea typeface="+mn-ea"/>
                <a:cs typeface="+mn-cs"/>
              </a:rPr>
              <a:t>Sets of items are grouped into ten Engagement Indicators, which fit within four themes of engagement. At right are summary results for your institution. For details, see your </a:t>
            </a:r>
            <a:r>
              <a:rPr lang="en-US" sz="1200" b="0" i="1" u="none" strike="noStrike" kern="1200" baseline="0" dirty="0">
                <a:solidFill>
                  <a:schemeClr val="tx1"/>
                </a:solidFill>
                <a:latin typeface="Arial" charset="0"/>
                <a:ea typeface="+mn-ea"/>
                <a:cs typeface="+mn-cs"/>
              </a:rPr>
              <a:t>Engagement Indicators </a:t>
            </a:r>
            <a:r>
              <a:rPr lang="en-US" sz="1200" b="0" i="0" u="none" strike="noStrike" kern="1200" baseline="0" dirty="0">
                <a:solidFill>
                  <a:schemeClr val="tx1"/>
                </a:solidFill>
                <a:latin typeface="Arial" charset="0"/>
                <a:ea typeface="+mn-ea"/>
                <a:cs typeface="+mn-cs"/>
              </a:rPr>
              <a:t>report.</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4003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21</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is a “snip” from the Snapshot. You can copy</a:t>
            </a:r>
            <a:r>
              <a:rPr lang="en-US" altLang="en-US" baseline="0" dirty="0">
                <a:latin typeface="Tahoma" pitchFamily="34" charset="0"/>
              </a:rPr>
              <a:t> and paste images from your Snapshot directly into this slide for presentation. This slide is showing the highest and lowest performing items for first-year students at [Institution] compared to the peer group that was selected for use in the Snapshot.</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59150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22</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is a “snip” from the Snapshot. You can copy</a:t>
            </a:r>
            <a:r>
              <a:rPr lang="en-US" altLang="en-US" baseline="0" dirty="0">
                <a:latin typeface="Tahoma" pitchFamily="34" charset="0"/>
              </a:rPr>
              <a:t> and paste images from your Snapshot directly into this slide for presentation. This slide is showing the highest and lowest performing items for seniors at [Institution] compared to the peer group that was selected for use in the Snapshot.</a:t>
            </a:r>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31776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23</a:t>
            </a:fld>
            <a:endParaRPr lang="en-US" altLang="en-US" sz="1100" dirty="0"/>
          </a:p>
        </p:txBody>
      </p:sp>
      <p:sp>
        <p:nvSpPr>
          <p:cNvPr id="148483" name="Rectangle 2"/>
          <p:cNvSpPr>
            <a:spLocks noGrp="1" noRot="1" noChangeAspect="1" noChangeArrowheads="1" noTextEdit="1"/>
          </p:cNvSpPr>
          <p:nvPr>
            <p:ph type="sldImg"/>
          </p:nvPr>
        </p:nvSpPr>
        <p:spPr>
          <a:xfrm>
            <a:off x="1181100" y="696913"/>
            <a:ext cx="46497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2021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15460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24</a:t>
            </a:fld>
            <a:endParaRPr lang="en-US" altLang="en-US" sz="1100" dirty="0"/>
          </a:p>
        </p:txBody>
      </p:sp>
      <p:sp>
        <p:nvSpPr>
          <p:cNvPr id="149507" name="Rectangle 2"/>
          <p:cNvSpPr>
            <a:spLocks noGrp="1" noRot="1" noChangeAspect="1" noChangeArrowheads="1" noTextEdit="1"/>
          </p:cNvSpPr>
          <p:nvPr>
            <p:ph type="sldImg"/>
          </p:nvPr>
        </p:nvSpPr>
        <p:spPr>
          <a:xfrm>
            <a:off x="1220788" y="685800"/>
            <a:ext cx="46450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a:t>
            </a:r>
            <a:r>
              <a:rPr lang="en-US" altLang="en-US" baseline="0" dirty="0">
                <a:latin typeface="Tahoma" pitchFamily="34" charset="0"/>
              </a:rPr>
              <a:t> n</a:t>
            </a:r>
            <a:r>
              <a:rPr lang="en-US" altLang="en-US" dirty="0">
                <a:latin typeface="Tahoma" pitchFamily="34" charset="0"/>
              </a:rPr>
              <a:t>umbers for your institution can be found in the </a:t>
            </a:r>
            <a:r>
              <a:rPr lang="en-US" altLang="en-US" i="1" dirty="0">
                <a:latin typeface="Tahoma" pitchFamily="34" charset="0"/>
              </a:rPr>
              <a:t>NSSE 2021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1028562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25</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2021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223469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26</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2021</a:t>
            </a:r>
            <a:r>
              <a:rPr lang="en-US" altLang="en-US" i="1" baseline="0" dirty="0">
                <a:latin typeface="Tahoma" pitchFamily="34" charset="0"/>
              </a:rPr>
              <a:t> </a:t>
            </a:r>
            <a:r>
              <a:rPr lang="en-US" altLang="en-US" i="1" dirty="0">
                <a:latin typeface="Tahoma" pitchFamily="34" charset="0"/>
              </a:rPr>
              <a:t>Engagement Indicators</a:t>
            </a:r>
            <a:r>
              <a:rPr lang="en-US" altLang="en-US" i="1" baseline="0" dirty="0">
                <a:latin typeface="Tahoma" pitchFamily="34" charset="0"/>
              </a:rPr>
              <a:t>.</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153186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27</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2021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205041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28</a:t>
            </a:fld>
            <a:endParaRPr lang="en-US" altLang="en-US" sz="1100" dirty="0"/>
          </a:p>
        </p:txBody>
      </p:sp>
      <p:sp>
        <p:nvSpPr>
          <p:cNvPr id="150531" name="Rectangle 2"/>
          <p:cNvSpPr>
            <a:spLocks noGrp="1" noRot="1" noChangeAspect="1" noChangeArrowheads="1" noTextEdit="1"/>
          </p:cNvSpPr>
          <p:nvPr>
            <p:ph type="sldImg"/>
          </p:nvPr>
        </p:nvSpPr>
        <p:spPr>
          <a:xfrm>
            <a:off x="1220788" y="685800"/>
            <a:ext cx="46450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2021</a:t>
            </a:r>
            <a:r>
              <a:rPr lang="en-US" altLang="en-US" i="1" baseline="0" dirty="0">
                <a:latin typeface="Tahoma" pitchFamily="34" charset="0"/>
              </a:rPr>
              <a:t> </a:t>
            </a:r>
            <a:r>
              <a:rPr lang="en-US" altLang="en-US" i="1" dirty="0">
                <a:latin typeface="Tahoma" pitchFamily="34" charset="0"/>
              </a:rPr>
              <a:t>Engagement Indicators</a:t>
            </a:r>
            <a:r>
              <a:rPr lang="en-US" altLang="en-US" i="1" baseline="0" dirty="0">
                <a:latin typeface="Tahoma" pitchFamily="34" charset="0"/>
              </a:rPr>
              <a:t>.</a:t>
            </a:r>
          </a:p>
          <a:p>
            <a:pPr eaLnBrk="1" hangingPunct="1"/>
            <a:endParaRPr lang="en-US" altLang="en-US" i="1" dirty="0">
              <a:latin typeface="Tahoma" pitchFamily="34" charset="0"/>
            </a:endParaRPr>
          </a:p>
          <a:p>
            <a:pPr eaLnBrk="1" hangingPunct="1"/>
            <a:r>
              <a:rPr lang="en-US" altLang="en-US" dirty="0">
                <a:latin typeface="Tahoma" pitchFamily="34" charset="0"/>
              </a:rPr>
              <a:t>To modify this chart, double click on the chart, select the “sheet 1” tab and insert your data, then select the “chart” tab.</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86414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F0D44CA-5B62-4950-9924-4820E5C56077}" type="slidenum">
              <a:rPr lang="en-US" altLang="en-US" sz="1100" smtClean="0"/>
              <a:pPr eaLnBrk="1" hangingPunct="1">
                <a:spcBef>
                  <a:spcPct val="0"/>
                </a:spcBef>
              </a:pPr>
              <a:t>29</a:t>
            </a:fld>
            <a:endParaRPr lang="en-US" altLang="en-US" sz="1100" dirty="0"/>
          </a:p>
        </p:txBody>
      </p:sp>
      <p:sp>
        <p:nvSpPr>
          <p:cNvPr id="151555" name="Rectangle 2"/>
          <p:cNvSpPr>
            <a:spLocks noGrp="1" noRot="1" noChangeAspect="1" noChangeArrowheads="1" noTextEdit="1"/>
          </p:cNvSpPr>
          <p:nvPr>
            <p:ph type="sldImg"/>
          </p:nvPr>
        </p:nvSpPr>
        <p:spPr>
          <a:xfrm>
            <a:off x="1181100" y="696913"/>
            <a:ext cx="4649788" cy="3487737"/>
          </a:xfrm>
          <a:ln/>
        </p:spPr>
      </p:sp>
      <p:sp>
        <p:nvSpPr>
          <p:cNvPr id="15155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These numbers for your institution can be found in the </a:t>
            </a:r>
            <a:r>
              <a:rPr lang="en-US" altLang="en-US" i="1" dirty="0">
                <a:latin typeface="Tahoma" pitchFamily="34" charset="0"/>
              </a:rPr>
              <a:t>NSSE 2021 Frequencies</a:t>
            </a:r>
            <a:r>
              <a:rPr lang="en-US" altLang="en-US" i="1" baseline="0" dirty="0">
                <a:latin typeface="Tahoma" pitchFamily="34" charset="0"/>
              </a:rPr>
              <a:t> and Statistical Comparisons.</a:t>
            </a:r>
          </a:p>
          <a:p>
            <a:pPr eaLnBrk="1" hangingPunct="1"/>
            <a:endParaRPr lang="en-US" altLang="en-US" i="1"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70291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7DA2D65-323C-4E5C-95CA-3D21F2153C4C}" type="slidenum">
              <a:rPr lang="en-US" altLang="en-US" sz="1100" smtClean="0"/>
              <a:pPr eaLnBrk="1" hangingPunct="1">
                <a:spcBef>
                  <a:spcPct val="0"/>
                </a:spcBef>
              </a:pPr>
              <a:t>3</a:t>
            </a:fld>
            <a:endParaRPr lang="en-US" altLang="en-US" sz="1100" dirty="0"/>
          </a:p>
        </p:txBody>
      </p:sp>
      <p:sp>
        <p:nvSpPr>
          <p:cNvPr id="131075" name="Rectangle 2"/>
          <p:cNvSpPr>
            <a:spLocks noGrp="1" noRot="1" noChangeAspect="1" noChangeArrowheads="1" noTextEdit="1"/>
          </p:cNvSpPr>
          <p:nvPr>
            <p:ph type="sldImg"/>
          </p:nvPr>
        </p:nvSpPr>
        <p:spPr>
          <a:xfrm>
            <a:off x="1181100" y="696913"/>
            <a:ext cx="4649788" cy="3487737"/>
          </a:xfrm>
          <a:ln/>
        </p:spPr>
      </p:sp>
      <p:sp>
        <p:nvSpPr>
          <p:cNvPr id="1310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Adapt this slide to fit the outline of your presentation.</a:t>
            </a:r>
          </a:p>
        </p:txBody>
      </p:sp>
    </p:spTree>
    <p:extLst>
      <p:ext uri="{BB962C8B-B14F-4D97-AF65-F5344CB8AC3E}">
        <p14:creationId xmlns:p14="http://schemas.microsoft.com/office/powerpoint/2010/main" val="10635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DA4204-41C7-463F-8C86-6604E2286723}" type="slidenum">
              <a:rPr lang="en-US" altLang="en-US" sz="1100" smtClean="0"/>
              <a:pPr eaLnBrk="1" hangingPunct="1">
                <a:spcBef>
                  <a:spcPct val="0"/>
                </a:spcBef>
              </a:pPr>
              <a:t>30</a:t>
            </a:fld>
            <a:endParaRPr lang="en-US" altLang="en-US" sz="1100" dirty="0"/>
          </a:p>
        </p:txBody>
      </p:sp>
      <p:sp>
        <p:nvSpPr>
          <p:cNvPr id="152579" name="Rectangle 2"/>
          <p:cNvSpPr>
            <a:spLocks noGrp="1" noRot="1" noChangeAspect="1" noChangeArrowheads="1" noTextEdit="1"/>
          </p:cNvSpPr>
          <p:nvPr>
            <p:ph type="sldImg"/>
          </p:nvPr>
        </p:nvSpPr>
        <p:spPr>
          <a:xfrm>
            <a:off x="1181100" y="696913"/>
            <a:ext cx="4649788" cy="3487737"/>
          </a:xfrm>
          <a:ln/>
        </p:spPr>
      </p:sp>
      <p:sp>
        <p:nvSpPr>
          <p:cNvPr id="1525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While college is organized around formal learning venues (classrooms, laboratories, studios), it is clear from the many desired outcomes associated with out-of-class experiences that engaging students in more educationally purposeful activities outside the classroom would be valuable. Students of all backgrounds seem to benefit from such experiences. </a:t>
            </a:r>
          </a:p>
        </p:txBody>
      </p:sp>
    </p:spTree>
    <p:extLst>
      <p:ext uri="{BB962C8B-B14F-4D97-AF65-F5344CB8AC3E}">
        <p14:creationId xmlns:p14="http://schemas.microsoft.com/office/powerpoint/2010/main" val="2541528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D531FDC-7621-42C8-BCEE-9346807764D2}" type="slidenum">
              <a:rPr lang="en-US" altLang="en-US" sz="1100" smtClean="0"/>
              <a:pPr eaLnBrk="1" hangingPunct="1">
                <a:spcBef>
                  <a:spcPct val="0"/>
                </a:spcBef>
              </a:pPr>
              <a:t>31</a:t>
            </a:fld>
            <a:endParaRPr lang="en-US" altLang="en-US" sz="1100" dirty="0"/>
          </a:p>
        </p:txBody>
      </p:sp>
      <p:sp>
        <p:nvSpPr>
          <p:cNvPr id="153603" name="Rectangle 2"/>
          <p:cNvSpPr>
            <a:spLocks noGrp="1" noRot="1" noChangeAspect="1" noChangeArrowheads="1" noTextEdit="1"/>
          </p:cNvSpPr>
          <p:nvPr>
            <p:ph type="sldImg"/>
          </p:nvPr>
        </p:nvSpPr>
        <p:spPr>
          <a:xfrm>
            <a:off x="1181100" y="696913"/>
            <a:ext cx="4648200" cy="3486150"/>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Selected BCSSE Results for </a:t>
            </a:r>
            <a:r>
              <a:rPr lang="en-US" altLang="en-US" dirty="0">
                <a:solidFill>
                  <a:srgbClr val="FF0000"/>
                </a:solidFill>
              </a:rPr>
              <a:t>[Institution]</a:t>
            </a:r>
            <a:r>
              <a:rPr lang="en-US" altLang="en-US" dirty="0"/>
              <a:t> </a:t>
            </a:r>
          </a:p>
        </p:txBody>
      </p:sp>
    </p:spTree>
    <p:extLst>
      <p:ext uri="{BB962C8B-B14F-4D97-AF65-F5344CB8AC3E}">
        <p14:creationId xmlns:p14="http://schemas.microsoft.com/office/powerpoint/2010/main" val="3774423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054B75-80FE-4B3E-8F97-A0F2006301AA}" type="slidenum">
              <a:rPr lang="en-US" altLang="en-US" sz="1100" smtClean="0"/>
              <a:pPr eaLnBrk="1" hangingPunct="1">
                <a:spcBef>
                  <a:spcPct val="0"/>
                </a:spcBef>
              </a:pPr>
              <a:t>37</a:t>
            </a:fld>
            <a:endParaRPr lang="en-US" altLang="en-US" sz="1100" dirty="0"/>
          </a:p>
        </p:txBody>
      </p:sp>
    </p:spTree>
    <p:extLst>
      <p:ext uri="{BB962C8B-B14F-4D97-AF65-F5344CB8AC3E}">
        <p14:creationId xmlns:p14="http://schemas.microsoft.com/office/powerpoint/2010/main" val="2990775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39</a:t>
            </a:fld>
            <a:endParaRPr lang="en-US" dirty="0"/>
          </a:p>
        </p:txBody>
      </p:sp>
    </p:spTree>
    <p:extLst>
      <p:ext uri="{BB962C8B-B14F-4D97-AF65-F5344CB8AC3E}">
        <p14:creationId xmlns:p14="http://schemas.microsoft.com/office/powerpoint/2010/main" val="2755812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518168-E4EC-4EB3-9DB4-C6EBE27F2295}" type="slidenum">
              <a:rPr lang="en-US" altLang="en-US" sz="1100" smtClean="0"/>
              <a:pPr eaLnBrk="1" hangingPunct="1">
                <a:spcBef>
                  <a:spcPct val="0"/>
                </a:spcBef>
              </a:pPr>
              <a:t>40</a:t>
            </a:fld>
            <a:endParaRPr lang="en-US" altLang="en-US" sz="1100" dirty="0"/>
          </a:p>
        </p:txBody>
      </p:sp>
      <p:sp>
        <p:nvSpPr>
          <p:cNvPr id="155651" name="Rectangle 2"/>
          <p:cNvSpPr>
            <a:spLocks noGrp="1" noRot="1" noChangeAspect="1" noChangeArrowheads="1" noTextEdit="1"/>
          </p:cNvSpPr>
          <p:nvPr>
            <p:ph type="sldImg"/>
          </p:nvPr>
        </p:nvSpPr>
        <p:spPr>
          <a:xfrm>
            <a:off x="1220788" y="685800"/>
            <a:ext cx="4645025" cy="3484563"/>
          </a:xfrm>
          <a:ln/>
        </p:spPr>
      </p:sp>
      <p:sp>
        <p:nvSpPr>
          <p:cNvPr id="1556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One way to present your data is to examine responses to </a:t>
            </a:r>
            <a:r>
              <a:rPr lang="en-US" altLang="en-US" b="1" dirty="0">
                <a:latin typeface="Tahoma" pitchFamily="34" charset="0"/>
              </a:rPr>
              <a:t>individual items</a:t>
            </a:r>
            <a:r>
              <a:rPr lang="en-US" altLang="en-US" dirty="0">
                <a:latin typeface="Tahoma" pitchFamily="34" charset="0"/>
              </a:rPr>
              <a:t> from the </a:t>
            </a:r>
            <a:r>
              <a:rPr lang="en-US" altLang="en-US" i="1" dirty="0">
                <a:latin typeface="Tahoma" pitchFamily="34" charset="0"/>
              </a:rPr>
              <a:t>BCSSE </a:t>
            </a:r>
            <a:r>
              <a:rPr lang="en-US" altLang="en-US" i="1" dirty="0" smtClean="0">
                <a:latin typeface="Tahoma" pitchFamily="34" charset="0"/>
              </a:rPr>
              <a:t>2020 </a:t>
            </a:r>
            <a:r>
              <a:rPr lang="en-US" altLang="en-US" i="1" dirty="0">
                <a:latin typeface="Tahoma" pitchFamily="34" charset="0"/>
              </a:rPr>
              <a:t>Frequency Distributions</a:t>
            </a:r>
            <a:r>
              <a:rPr lang="en-US" altLang="en-US" dirty="0">
                <a:latin typeface="Tahoma" pitchFamily="34" charset="0"/>
              </a:rPr>
              <a:t>. See the BCSSE </a:t>
            </a:r>
            <a:r>
              <a:rPr lang="en-US" altLang="en-US" i="1" dirty="0">
                <a:latin typeface="Tahoma" pitchFamily="34" charset="0"/>
              </a:rPr>
              <a:t>Institutional Report </a:t>
            </a:r>
            <a:r>
              <a:rPr lang="en-US" altLang="en-US" i="1" dirty="0" smtClean="0">
                <a:latin typeface="Tahoma" pitchFamily="34" charset="0"/>
              </a:rPr>
              <a:t>2020 </a:t>
            </a:r>
            <a:r>
              <a:rPr lang="en-US" altLang="en-US" dirty="0">
                <a:latin typeface="Tahoma" pitchFamily="34" charset="0"/>
              </a:rPr>
              <a:t>for other ideas and assistance with interpretation.</a:t>
            </a:r>
          </a:p>
          <a:p>
            <a:pPr eaLnBrk="1" hangingPunct="1"/>
            <a:endParaRPr lang="en-US" altLang="en-US" dirty="0">
              <a:latin typeface="Tahoma" pitchFamily="34" charset="0"/>
            </a:endParaRPr>
          </a:p>
          <a:p>
            <a:pPr eaLnBrk="1" hangingPunct="1"/>
            <a:r>
              <a:rPr lang="en-US" altLang="en-US" dirty="0">
                <a:latin typeface="Tahoma" pitchFamily="34" charset="0"/>
              </a:rPr>
              <a:t>To modify this chart, double click on the chart, click on “Edit Data” above and insert your data, then close the Excel sheet.</a:t>
            </a:r>
          </a:p>
          <a:p>
            <a:pPr eaLnBrk="1" hangingPunct="1"/>
            <a:endParaRPr lang="en-US" altLang="en-US" dirty="0">
              <a:latin typeface="Tahoma" pitchFamily="34" charset="0"/>
            </a:endParaRPr>
          </a:p>
        </p:txBody>
      </p:sp>
    </p:spTree>
    <p:extLst>
      <p:ext uri="{BB962C8B-B14F-4D97-AF65-F5344CB8AC3E}">
        <p14:creationId xmlns:p14="http://schemas.microsoft.com/office/powerpoint/2010/main" val="1637097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98549B7-857D-4185-8D8C-08823062BB84}" type="slidenum">
              <a:rPr lang="en-US" altLang="en-US" sz="1100" smtClean="0"/>
              <a:pPr eaLnBrk="1" hangingPunct="1">
                <a:spcBef>
                  <a:spcPct val="0"/>
                </a:spcBef>
              </a:pPr>
              <a:t>41</a:t>
            </a:fld>
            <a:endParaRPr lang="en-US" altLang="en-US" sz="1100" dirty="0"/>
          </a:p>
        </p:txBody>
      </p:sp>
      <p:sp>
        <p:nvSpPr>
          <p:cNvPr id="156675" name="Rectangle 2"/>
          <p:cNvSpPr>
            <a:spLocks noGrp="1" noRot="1" noChangeAspect="1" noChangeArrowheads="1" noTextEdit="1"/>
          </p:cNvSpPr>
          <p:nvPr>
            <p:ph type="sldImg"/>
          </p:nvPr>
        </p:nvSpPr>
        <p:spPr>
          <a:xfrm>
            <a:off x="1220788" y="685800"/>
            <a:ext cx="4645025" cy="3484563"/>
          </a:xfrm>
          <a:ln/>
        </p:spPr>
      </p:sp>
      <p:sp>
        <p:nvSpPr>
          <p:cNvPr id="1566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One way to present your data is to examine responses to </a:t>
            </a:r>
            <a:r>
              <a:rPr lang="en-US" altLang="en-US" b="1" dirty="0">
                <a:latin typeface="Tahoma" pitchFamily="34" charset="0"/>
              </a:rPr>
              <a:t>individual items</a:t>
            </a:r>
            <a:r>
              <a:rPr lang="en-US" altLang="en-US" dirty="0">
                <a:latin typeface="Tahoma" pitchFamily="34" charset="0"/>
              </a:rPr>
              <a:t> by groups of students relevant to your campus (e.g., first-generation status) from the </a:t>
            </a:r>
            <a:r>
              <a:rPr lang="en-US" altLang="en-US" i="1" dirty="0">
                <a:latin typeface="Tahoma" pitchFamily="34" charset="0"/>
              </a:rPr>
              <a:t>BCSSE </a:t>
            </a:r>
            <a:r>
              <a:rPr lang="en-US" altLang="en-US" i="1" dirty="0" smtClean="0">
                <a:latin typeface="Tahoma" pitchFamily="34" charset="0"/>
              </a:rPr>
              <a:t>2020 </a:t>
            </a:r>
            <a:r>
              <a:rPr lang="en-US" altLang="en-US" i="1" dirty="0">
                <a:latin typeface="Tahoma" pitchFamily="34" charset="0"/>
              </a:rPr>
              <a:t>Frequency Distributions</a:t>
            </a:r>
            <a:r>
              <a:rPr lang="en-US" altLang="en-US" dirty="0">
                <a:latin typeface="Tahoma" pitchFamily="34" charset="0"/>
              </a:rPr>
              <a:t>. See BCSSE </a:t>
            </a:r>
            <a:r>
              <a:rPr lang="en-US" altLang="en-US" i="1" dirty="0">
                <a:latin typeface="Tahoma" pitchFamily="34" charset="0"/>
              </a:rPr>
              <a:t>Institutional Report </a:t>
            </a:r>
            <a:r>
              <a:rPr lang="en-US" altLang="en-US" i="1" dirty="0" smtClean="0">
                <a:latin typeface="Tahoma" pitchFamily="34" charset="0"/>
              </a:rPr>
              <a:t>2020</a:t>
            </a:r>
            <a:r>
              <a:rPr lang="en-US" altLang="en-US" dirty="0" smtClean="0">
                <a:latin typeface="Tahoma" pitchFamily="34" charset="0"/>
              </a:rPr>
              <a:t> </a:t>
            </a:r>
            <a:r>
              <a:rPr lang="en-US" altLang="en-US" dirty="0">
                <a:latin typeface="Tahoma" pitchFamily="34" charset="0"/>
              </a:rPr>
              <a:t>for other ideas and assistance with interpretation</a:t>
            </a:r>
          </a:p>
          <a:p>
            <a:pPr eaLnBrk="1" hangingPunct="1"/>
            <a:endParaRPr lang="en-US" altLang="en-US" dirty="0">
              <a:latin typeface="Tahoma" pitchFamily="34" charset="0"/>
            </a:endParaRPr>
          </a:p>
          <a:p>
            <a:pPr eaLnBrk="1" hangingPunct="1"/>
            <a:r>
              <a:rPr lang="en-US" altLang="en-US" dirty="0">
                <a:latin typeface="Tahoma" pitchFamily="34" charset="0"/>
              </a:rPr>
              <a:t>To modify this chart, double click on the chart, click on “Edit Data” above and insert your data, then close the Excel sheet.</a:t>
            </a:r>
          </a:p>
        </p:txBody>
      </p:sp>
    </p:spTree>
    <p:extLst>
      <p:ext uri="{BB962C8B-B14F-4D97-AF65-F5344CB8AC3E}">
        <p14:creationId xmlns:p14="http://schemas.microsoft.com/office/powerpoint/2010/main" val="209178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8760278-CF6A-48DC-8A44-3ED475D890A5}" type="slidenum">
              <a:rPr lang="en-US" altLang="en-US" sz="1100" smtClean="0"/>
              <a:pPr eaLnBrk="1" hangingPunct="1">
                <a:spcBef>
                  <a:spcPct val="0"/>
                </a:spcBef>
              </a:pPr>
              <a:t>42</a:t>
            </a:fld>
            <a:endParaRPr lang="en-US" altLang="en-US" sz="1100" dirty="0"/>
          </a:p>
        </p:txBody>
      </p:sp>
      <p:sp>
        <p:nvSpPr>
          <p:cNvPr id="157699" name="Rectangle 2"/>
          <p:cNvSpPr>
            <a:spLocks noGrp="1" noRot="1" noChangeAspect="1" noChangeArrowheads="1" noTextEdit="1"/>
          </p:cNvSpPr>
          <p:nvPr>
            <p:ph type="sldImg"/>
          </p:nvPr>
        </p:nvSpPr>
        <p:spPr>
          <a:xfrm>
            <a:off x="1220788" y="685800"/>
            <a:ext cx="4645025" cy="3484563"/>
          </a:xfrm>
          <a:ln/>
        </p:spPr>
      </p:sp>
      <p:sp>
        <p:nvSpPr>
          <p:cNvPr id="15770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BCSSE-NSSE report provides cross-sectional</a:t>
            </a:r>
            <a:r>
              <a:rPr lang="en-US" altLang="en-US" baseline="0" dirty="0">
                <a:latin typeface="Tahoma" pitchFamily="34" charset="0"/>
              </a:rPr>
              <a:t> and longitudinal analysis. For example, in this slide you can examine student expectations for studying by their response to the BCSSE scales. You can then examine BCSSE scale means by whether or not these student met their expectations for studying. These results also include NSSE Engagement indicators and break down by high school grades (A- or higher and B+ or lower). See your BCSSE-NSSE Combined Report for more details.</a:t>
            </a:r>
          </a:p>
          <a:p>
            <a:pPr eaLnBrk="1" hangingPunct="1"/>
            <a:endParaRPr lang="en-US" altLang="en-US" dirty="0">
              <a:latin typeface="Tahoma" pitchFamily="34" charset="0"/>
            </a:endParaRP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9876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0B691B5-FAA6-4F18-9400-978685C8B8CD}" type="slidenum">
              <a:rPr lang="en-US" altLang="en-US" sz="1100" smtClean="0"/>
              <a:pPr eaLnBrk="1" hangingPunct="1">
                <a:spcBef>
                  <a:spcPct val="0"/>
                </a:spcBef>
              </a:pPr>
              <a:t>43</a:t>
            </a:fld>
            <a:endParaRPr lang="en-US" altLang="en-US" sz="1100" dirty="0"/>
          </a:p>
        </p:txBody>
      </p:sp>
      <p:sp>
        <p:nvSpPr>
          <p:cNvPr id="159747" name="Rectangle 2"/>
          <p:cNvSpPr>
            <a:spLocks noGrp="1" noRot="1" noChangeAspect="1" noChangeArrowheads="1" noTextEdit="1"/>
          </p:cNvSpPr>
          <p:nvPr>
            <p:ph type="sldImg"/>
          </p:nvPr>
        </p:nvSpPr>
        <p:spPr>
          <a:xfrm>
            <a:off x="1181100" y="696913"/>
            <a:ext cx="4648200" cy="3486150"/>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820038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2174FEB-F2AC-4DF6-9FE1-0C40CEF985AC}" type="slidenum">
              <a:rPr lang="en-US" altLang="en-US"/>
              <a:pPr algn="r" eaLnBrk="1" hangingPunct="1">
                <a:spcBef>
                  <a:spcPct val="0"/>
                </a:spcBef>
              </a:pPr>
              <a:t>44</a:t>
            </a:fld>
            <a:endParaRPr lang="en-US" altLang="en-US" dirty="0"/>
          </a:p>
        </p:txBody>
      </p:sp>
      <p:sp>
        <p:nvSpPr>
          <p:cNvPr id="160771" name="Rectangle 2"/>
          <p:cNvSpPr>
            <a:spLocks noGrp="1" noRot="1" noChangeAspect="1" noChangeArrowheads="1" noTextEdit="1"/>
          </p:cNvSpPr>
          <p:nvPr>
            <p:ph type="sldImg"/>
          </p:nvPr>
        </p:nvSpPr>
        <p:spPr>
          <a:xfrm>
            <a:off x="1203325" y="693738"/>
            <a:ext cx="4621213" cy="3465512"/>
          </a:xfrm>
          <a:ln/>
        </p:spPr>
      </p:sp>
      <p:sp>
        <p:nvSpPr>
          <p:cNvPr id="160772" name="Rectangle 3"/>
          <p:cNvSpPr>
            <a:spLocks noGrp="1" noChangeArrowheads="1"/>
          </p:cNvSpPr>
          <p:nvPr>
            <p:ph type="body" idx="1"/>
          </p:nvPr>
        </p:nvSpPr>
        <p:spPr>
          <a:xfrm>
            <a:off x="936625" y="4389438"/>
            <a:ext cx="514826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endParaRPr lang="en-US" altLang="en-US" b="1" dirty="0">
              <a:latin typeface="Arial" pitchFamily="34" charset="0"/>
            </a:endParaRPr>
          </a:p>
        </p:txBody>
      </p:sp>
    </p:spTree>
    <p:extLst>
      <p:ext uri="{BB962C8B-B14F-4D97-AF65-F5344CB8AC3E}">
        <p14:creationId xmlns:p14="http://schemas.microsoft.com/office/powerpoint/2010/main" val="953295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E93E3-6ED5-40EC-9432-B39E75F03AAE}" type="slidenum">
              <a:rPr lang="en-US" altLang="en-US" sz="1100" smtClean="0"/>
              <a:pPr eaLnBrk="1" hangingPunct="1">
                <a:spcBef>
                  <a:spcPct val="0"/>
                </a:spcBef>
              </a:pPr>
              <a:t>45</a:t>
            </a:fld>
            <a:endParaRPr lang="en-US" altLang="en-US" sz="1100" dirty="0"/>
          </a:p>
        </p:txBody>
      </p:sp>
      <p:sp>
        <p:nvSpPr>
          <p:cNvPr id="161795" name="Rectangle 2"/>
          <p:cNvSpPr>
            <a:spLocks noGrp="1" noRot="1" noChangeAspect="1" noChangeArrowheads="1" noTextEdit="1"/>
          </p:cNvSpPr>
          <p:nvPr>
            <p:ph type="sldImg"/>
          </p:nvPr>
        </p:nvSpPr>
        <p:spPr>
          <a:xfrm>
            <a:off x="1181100" y="696913"/>
            <a:ext cx="4648200" cy="3486150"/>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25958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58E8D2F-0D47-4887-8EFE-3558012FAAD9}" type="slidenum">
              <a:rPr lang="en-US" altLang="en-US" sz="1100" smtClean="0"/>
              <a:pPr eaLnBrk="1" hangingPunct="1">
                <a:spcBef>
                  <a:spcPct val="0"/>
                </a:spcBef>
              </a:pPr>
              <a:t>4</a:t>
            </a:fld>
            <a:endParaRPr lang="en-US" altLang="en-US" sz="1100" dirty="0"/>
          </a:p>
        </p:txBody>
      </p:sp>
      <p:sp>
        <p:nvSpPr>
          <p:cNvPr id="132099" name="Rectangle 2"/>
          <p:cNvSpPr>
            <a:spLocks noGrp="1" noRot="1" noChangeAspect="1" noChangeArrowheads="1" noTextEdit="1"/>
          </p:cNvSpPr>
          <p:nvPr>
            <p:ph type="sldImg"/>
          </p:nvPr>
        </p:nvSpPr>
        <p:spPr>
          <a:xfrm>
            <a:off x="1181100" y="696913"/>
            <a:ext cx="4648200" cy="348615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NSSE and the Concept of Student Engagement</a:t>
            </a:r>
          </a:p>
        </p:txBody>
      </p:sp>
    </p:spTree>
    <p:extLst>
      <p:ext uri="{BB962C8B-B14F-4D97-AF65-F5344CB8AC3E}">
        <p14:creationId xmlns:p14="http://schemas.microsoft.com/office/powerpoint/2010/main" val="4247002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FFEBCE-1A72-4BE5-9BAF-4F0CD222E626}" type="slidenum">
              <a:rPr lang="en-US" altLang="en-US" sz="1100" smtClean="0"/>
              <a:pPr eaLnBrk="1" hangingPunct="1">
                <a:spcBef>
                  <a:spcPct val="0"/>
                </a:spcBef>
              </a:pPr>
              <a:t>46</a:t>
            </a:fld>
            <a:endParaRPr lang="en-US" altLang="en-US" sz="1100" dirty="0"/>
          </a:p>
        </p:txBody>
      </p:sp>
      <p:sp>
        <p:nvSpPr>
          <p:cNvPr id="162819" name="Rectangle 2"/>
          <p:cNvSpPr>
            <a:spLocks noGrp="1" noRot="1" noChangeAspect="1" noChangeArrowheads="1" noTextEdit="1"/>
          </p:cNvSpPr>
          <p:nvPr>
            <p:ph type="sldImg"/>
          </p:nvPr>
        </p:nvSpPr>
        <p:spPr>
          <a:xfrm>
            <a:off x="1181100" y="696913"/>
            <a:ext cx="4648200" cy="3486150"/>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1436481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75B68D-40AD-4659-8B20-766FBE6E13A0}" type="slidenum">
              <a:rPr lang="en-US" altLang="en-US" sz="1100" smtClean="0"/>
              <a:pPr eaLnBrk="1" hangingPunct="1">
                <a:spcBef>
                  <a:spcPct val="0"/>
                </a:spcBef>
              </a:pPr>
              <a:t>47</a:t>
            </a:fld>
            <a:endParaRPr lang="en-US" altLang="en-US" sz="1100" dirty="0"/>
          </a:p>
        </p:txBody>
      </p:sp>
      <p:sp>
        <p:nvSpPr>
          <p:cNvPr id="163843" name="Rectangle 2"/>
          <p:cNvSpPr>
            <a:spLocks noGrp="1" noRot="1" noChangeAspect="1" noChangeArrowheads="1" noTextEdit="1"/>
          </p:cNvSpPr>
          <p:nvPr>
            <p:ph type="sldImg"/>
          </p:nvPr>
        </p:nvSpPr>
        <p:spPr>
          <a:xfrm>
            <a:off x="1181100" y="696913"/>
            <a:ext cx="4648200" cy="3486150"/>
          </a:xfrm>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929402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9BB16-B745-409D-8ABF-53EE5B4DAF26}" type="slidenum">
              <a:rPr lang="en-US" altLang="en-US" sz="1100" smtClean="0"/>
              <a:pPr eaLnBrk="1" hangingPunct="1">
                <a:spcBef>
                  <a:spcPct val="0"/>
                </a:spcBef>
              </a:pPr>
              <a:t>48</a:t>
            </a:fld>
            <a:endParaRPr lang="en-US" altLang="en-US" sz="1100" dirty="0"/>
          </a:p>
        </p:txBody>
      </p:sp>
      <p:sp>
        <p:nvSpPr>
          <p:cNvPr id="168963" name="Rectangle 2"/>
          <p:cNvSpPr>
            <a:spLocks noGrp="1" noRot="1" noChangeAspect="1" noChangeArrowheads="1" noTextEdit="1"/>
          </p:cNvSpPr>
          <p:nvPr>
            <p:ph type="sldImg"/>
          </p:nvPr>
        </p:nvSpPr>
        <p:spPr>
          <a:xfrm>
            <a:off x="1181100" y="696913"/>
            <a:ext cx="4649788" cy="3487737"/>
          </a:xfrm>
          <a:ln/>
        </p:spPr>
      </p:sp>
      <p:sp>
        <p:nvSpPr>
          <p:cNvPr id="1689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To edit this chart, simply enter new data from your </a:t>
            </a:r>
            <a:r>
              <a:rPr lang="en-US" altLang="en-US" i="1" dirty="0">
                <a:solidFill>
                  <a:srgbClr val="000000"/>
                </a:solidFill>
                <a:latin typeface="Tahoma" pitchFamily="34" charset="0"/>
              </a:rPr>
              <a:t>FSSE 2020 Institutional Report </a:t>
            </a:r>
            <a:r>
              <a:rPr lang="en-US" altLang="en-US" dirty="0">
                <a:latin typeface="Tahoma" pitchFamily="34" charset="0"/>
              </a:rPr>
              <a:t>in the table cells.</a:t>
            </a:r>
          </a:p>
          <a:p>
            <a:pPr eaLnBrk="1" hangingPunct="1"/>
            <a:endParaRPr lang="en-US" altLang="en-US" dirty="0">
              <a:solidFill>
                <a:srgbClr val="0000FF"/>
              </a:solidFill>
              <a:latin typeface="Tahoma"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Faculty responses are</a:t>
            </a:r>
            <a:r>
              <a:rPr lang="en-US" sz="1200"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to how important it is to them that undergraduates at their institution do the following before they graduate.</a:t>
            </a:r>
          </a:p>
          <a:p>
            <a:pPr marL="90488" marR="0" lvl="0" indent="0" algn="l" defTabSz="914400" rtl="0" eaLnBrk="1" fontAlgn="t" latinLnBrk="0" hangingPunct="1">
              <a:lnSpc>
                <a:spcPct val="100000"/>
              </a:lnSpc>
              <a:spcBef>
                <a:spcPct val="0"/>
              </a:spcBef>
              <a:spcAft>
                <a:spcPct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rPr>
              <a:t>Student responses are to whether or not they have participated in the listed activities. Student responses to service-learning indicate that at least some of their courses included a service-learning experience. Student percentages are weighted by sex, enrollment status, and institution size.</a:t>
            </a:r>
          </a:p>
          <a:p>
            <a:pPr eaLnBrk="1" hangingPunct="1"/>
            <a:endParaRPr lang="en-US" altLang="en-US" b="1" dirty="0">
              <a:solidFill>
                <a:srgbClr val="0000FF"/>
              </a:solidFill>
              <a:latin typeface="Tahoma" pitchFamily="34" charset="0"/>
            </a:endParaRPr>
          </a:p>
        </p:txBody>
      </p:sp>
    </p:spTree>
    <p:extLst>
      <p:ext uri="{BB962C8B-B14F-4D97-AF65-F5344CB8AC3E}">
        <p14:creationId xmlns:p14="http://schemas.microsoft.com/office/powerpoint/2010/main" val="751376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C108B1-1E26-486C-BED1-AF52D7F66E51}" type="slidenum">
              <a:rPr lang="en-US" altLang="en-US" sz="1100" smtClean="0"/>
              <a:pPr eaLnBrk="1" hangingPunct="1">
                <a:spcBef>
                  <a:spcPct val="0"/>
                </a:spcBef>
              </a:pPr>
              <a:t>49</a:t>
            </a:fld>
            <a:endParaRPr lang="en-US" altLang="en-US" sz="1100" dirty="0"/>
          </a:p>
        </p:txBody>
      </p:sp>
      <p:sp>
        <p:nvSpPr>
          <p:cNvPr id="188419" name="Rectangle 2"/>
          <p:cNvSpPr>
            <a:spLocks noGrp="1" noRot="1" noChangeAspect="1" noChangeArrowheads="1" noTextEdit="1"/>
          </p:cNvSpPr>
          <p:nvPr>
            <p:ph type="sldImg"/>
          </p:nvPr>
        </p:nvSpPr>
        <p:spPr>
          <a:xfrm>
            <a:off x="1181100" y="696913"/>
            <a:ext cx="4648200" cy="3486150"/>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859588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C2CA85-2CAB-4174-ABFD-8BDB6FB1CCDF}" type="slidenum">
              <a:rPr lang="en-US" altLang="en-US" sz="1100" smtClean="0"/>
              <a:pPr eaLnBrk="1" hangingPunct="1">
                <a:spcBef>
                  <a:spcPct val="0"/>
                </a:spcBef>
              </a:pPr>
              <a:t>50</a:t>
            </a:fld>
            <a:endParaRPr lang="en-US" altLang="en-US" sz="1100" dirty="0"/>
          </a:p>
        </p:txBody>
      </p:sp>
      <p:sp>
        <p:nvSpPr>
          <p:cNvPr id="189443" name="Rectangle 2"/>
          <p:cNvSpPr>
            <a:spLocks noGrp="1" noRot="1" noChangeAspect="1" noChangeArrowheads="1" noTextEdit="1"/>
          </p:cNvSpPr>
          <p:nvPr>
            <p:ph type="sldImg"/>
          </p:nvPr>
        </p:nvSpPr>
        <p:spPr>
          <a:xfrm>
            <a:off x="1181100" y="696913"/>
            <a:ext cx="4649788" cy="3487737"/>
          </a:xfrm>
          <a:ln/>
        </p:spPr>
      </p:sp>
      <p:sp>
        <p:nvSpPr>
          <p:cNvPr id="1894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If you have additional questions, feel free to contact the </a:t>
            </a:r>
            <a:r>
              <a:rPr lang="en-US" altLang="en-US" b="1" dirty="0">
                <a:latin typeface="Tahoma" pitchFamily="34" charset="0"/>
              </a:rPr>
              <a:t>NSSE main office</a:t>
            </a:r>
            <a:r>
              <a:rPr lang="en-US" altLang="en-US" dirty="0">
                <a:latin typeface="Tahoma" pitchFamily="34" charset="0"/>
              </a:rPr>
              <a:t> at 812-856-5824.</a:t>
            </a:r>
          </a:p>
          <a:p>
            <a:pPr eaLnBrk="1" hangingPunct="1"/>
            <a:endParaRPr lang="en-US" altLang="en-US" dirty="0">
              <a:latin typeface="Tahoma" pitchFamily="34" charset="0"/>
            </a:endParaRPr>
          </a:p>
          <a:p>
            <a:pPr eaLnBrk="1" hangingPunct="1"/>
            <a:r>
              <a:rPr lang="en-US" altLang="en-US" dirty="0">
                <a:latin typeface="Tahoma" pitchFamily="34" charset="0"/>
              </a:rPr>
              <a:t>The </a:t>
            </a:r>
            <a:r>
              <a:rPr lang="en-US" altLang="en-US" b="1" dirty="0">
                <a:latin typeface="Tahoma" pitchFamily="34" charset="0"/>
              </a:rPr>
              <a:t>NSSE Web site</a:t>
            </a:r>
            <a:r>
              <a:rPr lang="en-US" altLang="en-US" dirty="0">
                <a:latin typeface="Tahoma" pitchFamily="34" charset="0"/>
              </a:rPr>
              <a:t> has updated information on NSSE project initiatives, background information, research, news articles, and more. On the website, you can find:</a:t>
            </a:r>
          </a:p>
          <a:p>
            <a:pPr eaLnBrk="1" hangingPunct="1">
              <a:buFont typeface="Wingdings" pitchFamily="2" charset="2"/>
              <a:buChar char="§"/>
            </a:pPr>
            <a:r>
              <a:rPr lang="en-US" altLang="en-US" dirty="0">
                <a:latin typeface="Tahoma" pitchFamily="34" charset="0"/>
              </a:rPr>
              <a:t> Complete list of all participating colleges and universities for NSSE 2000 through NSSE </a:t>
            </a:r>
            <a:r>
              <a:rPr lang="en-US" altLang="en-US" dirty="0" smtClean="0">
                <a:latin typeface="Tahoma" pitchFamily="34" charset="0"/>
              </a:rPr>
              <a:t>2021</a:t>
            </a:r>
            <a:endParaRPr lang="en-US" altLang="en-US" dirty="0">
              <a:latin typeface="Tahoma" pitchFamily="34" charset="0"/>
            </a:endParaRPr>
          </a:p>
          <a:p>
            <a:pPr eaLnBrk="1" hangingPunct="1">
              <a:buFont typeface="Wingdings" pitchFamily="2" charset="2"/>
              <a:buChar char="§"/>
            </a:pPr>
            <a:r>
              <a:rPr lang="en-US" altLang="en-US" dirty="0">
                <a:latin typeface="Tahoma" pitchFamily="34" charset="0"/>
              </a:rPr>
              <a:t> NSSE origins, conceptual framework, and psychometrics information</a:t>
            </a:r>
          </a:p>
          <a:p>
            <a:pPr eaLnBrk="1" hangingPunct="1">
              <a:buFont typeface="Wingdings" pitchFamily="2" charset="2"/>
              <a:buChar char="§"/>
            </a:pPr>
            <a:r>
              <a:rPr lang="en-US" altLang="en-US" dirty="0">
                <a:latin typeface="Tahoma" pitchFamily="34" charset="0"/>
              </a:rPr>
              <a:t> Electronic copies of NSSE national reports</a:t>
            </a:r>
          </a:p>
          <a:p>
            <a:pPr eaLnBrk="1" hangingPunct="1">
              <a:buFont typeface="Wingdings" pitchFamily="2" charset="2"/>
              <a:buChar char="§"/>
            </a:pPr>
            <a:r>
              <a:rPr lang="en-US" altLang="en-US" dirty="0">
                <a:latin typeface="Tahoma" pitchFamily="34" charset="0"/>
              </a:rPr>
              <a:t> Articles in national publications and colleges/university newspapers about NSSE</a:t>
            </a:r>
          </a:p>
          <a:p>
            <a:pPr eaLnBrk="1" hangingPunct="1">
              <a:buFont typeface="Wingdings" pitchFamily="2" charset="2"/>
              <a:buChar char="§"/>
            </a:pPr>
            <a:r>
              <a:rPr lang="en-US" altLang="en-US" dirty="0">
                <a:latin typeface="Tahoma" pitchFamily="34" charset="0"/>
              </a:rPr>
              <a:t> Research articles on web and paper mode, the disengaged commuter student, using focus groups to establish validity and reliability, and more</a:t>
            </a:r>
          </a:p>
          <a:p>
            <a:pPr eaLnBrk="1" hangingPunct="1">
              <a:buFont typeface="Wingdings" pitchFamily="2" charset="2"/>
              <a:buChar char="§"/>
            </a:pPr>
            <a:r>
              <a:rPr lang="en-US" altLang="en-US" dirty="0">
                <a:latin typeface="Tahoma" pitchFamily="34" charset="0"/>
              </a:rPr>
              <a:t> List of recent and upcoming NSSE conference presentations</a:t>
            </a:r>
          </a:p>
          <a:p>
            <a:pPr eaLnBrk="1" hangingPunct="1">
              <a:buFont typeface="Wingdings" pitchFamily="2" charset="2"/>
              <a:buChar char="§"/>
            </a:pPr>
            <a:r>
              <a:rPr lang="en-US" altLang="en-US" dirty="0">
                <a:latin typeface="Tahoma" pitchFamily="34" charset="0"/>
              </a:rPr>
              <a:t> NSSE electronic newsletter (NSSE e-News) with updates, tips and current events</a:t>
            </a:r>
          </a:p>
          <a:p>
            <a:pPr eaLnBrk="1" hangingPunct="1">
              <a:buFont typeface="Wingdings" pitchFamily="2" charset="2"/>
              <a:buChar char="§"/>
            </a:pPr>
            <a:r>
              <a:rPr lang="en-US" altLang="en-US" dirty="0">
                <a:latin typeface="Tahoma" pitchFamily="34" charset="0"/>
              </a:rPr>
              <a:t> Registration information for NSSE, BCSSE, or FSSE</a:t>
            </a:r>
          </a:p>
        </p:txBody>
      </p:sp>
    </p:spTree>
    <p:extLst>
      <p:ext uri="{BB962C8B-B14F-4D97-AF65-F5344CB8AC3E}">
        <p14:creationId xmlns:p14="http://schemas.microsoft.com/office/powerpoint/2010/main" val="3239492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19EFDE-9F72-430E-A87D-13D032A2F13B}" type="slidenum">
              <a:rPr lang="en-US" altLang="en-US" sz="1100" smtClean="0"/>
              <a:pPr eaLnBrk="1" hangingPunct="1">
                <a:spcBef>
                  <a:spcPct val="0"/>
                </a:spcBef>
              </a:pPr>
              <a:t>51</a:t>
            </a:fld>
            <a:endParaRPr lang="en-US" altLang="en-US" sz="1100" dirty="0"/>
          </a:p>
        </p:txBody>
      </p:sp>
      <p:sp>
        <p:nvSpPr>
          <p:cNvPr id="190467" name="Rectangle 2"/>
          <p:cNvSpPr>
            <a:spLocks noGrp="1" noRot="1" noChangeAspect="1" noChangeArrowheads="1" noTextEdit="1"/>
          </p:cNvSpPr>
          <p:nvPr>
            <p:ph type="sldImg"/>
          </p:nvPr>
        </p:nvSpPr>
        <p:spPr>
          <a:xfrm>
            <a:off x="1181100" y="696913"/>
            <a:ext cx="4649788" cy="3487737"/>
          </a:xfrm>
          <a:ln/>
        </p:spPr>
      </p:sp>
      <p:sp>
        <p:nvSpPr>
          <p:cNvPr id="19046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ahoma" pitchFamily="34" charset="0"/>
            </a:endParaRPr>
          </a:p>
        </p:txBody>
      </p:sp>
    </p:spTree>
    <p:extLst>
      <p:ext uri="{BB962C8B-B14F-4D97-AF65-F5344CB8AC3E}">
        <p14:creationId xmlns:p14="http://schemas.microsoft.com/office/powerpoint/2010/main" val="306383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DB27AFD-DC0E-419E-BB0D-F07A3E23F62E}" type="slidenum">
              <a:rPr lang="en-US" altLang="en-US"/>
              <a:pPr algn="r" eaLnBrk="1" hangingPunct="1">
                <a:spcBef>
                  <a:spcPct val="0"/>
                </a:spcBef>
              </a:pPr>
              <a:t>5</a:t>
            </a:fld>
            <a:endParaRPr lang="en-US" altLang="en-US" dirty="0"/>
          </a:p>
        </p:txBody>
      </p:sp>
      <p:sp>
        <p:nvSpPr>
          <p:cNvPr id="133123" name="Rectangle 2"/>
          <p:cNvSpPr>
            <a:spLocks noGrp="1" noRot="1" noChangeAspect="1" noChangeArrowheads="1" noTextEdit="1"/>
          </p:cNvSpPr>
          <p:nvPr>
            <p:ph type="sldImg"/>
          </p:nvPr>
        </p:nvSpPr>
        <p:spPr>
          <a:xfrm>
            <a:off x="1198563" y="692150"/>
            <a:ext cx="4622800" cy="3467100"/>
          </a:xfrm>
          <a:ln/>
        </p:spPr>
      </p:sp>
      <p:sp>
        <p:nvSpPr>
          <p:cNvPr id="100356" name="Rectangle 3"/>
          <p:cNvSpPr>
            <a:spLocks noGrp="1" noChangeArrowheads="1"/>
          </p:cNvSpPr>
          <p:nvPr>
            <p:ph type="body" idx="1"/>
          </p:nvPr>
        </p:nvSpPr>
        <p:spPr>
          <a:xfrm>
            <a:off x="936625" y="4387850"/>
            <a:ext cx="5148263" cy="4160838"/>
          </a:xfrm>
          <a:ln/>
        </p:spPr>
        <p:txBody>
          <a:bodyPr lIns="91440" tIns="45720" rIns="91440" bIns="45720"/>
          <a:lstStyle/>
          <a:p>
            <a:pPr marL="228600" indent="-228600">
              <a:lnSpc>
                <a:spcPct val="90000"/>
              </a:lnSpc>
              <a:spcBef>
                <a:spcPct val="0"/>
              </a:spcBef>
              <a:defRPr/>
            </a:pPr>
            <a:r>
              <a:rPr lang="en-US" u="sng" dirty="0">
                <a:latin typeface="Tahoma" pitchFamily="34" charset="0"/>
              </a:rPr>
              <a:t>Development of Concept of Student Engagement</a:t>
            </a:r>
          </a:p>
          <a:p>
            <a:pPr marL="228600" indent="-228600">
              <a:lnSpc>
                <a:spcPct val="90000"/>
              </a:lnSpc>
              <a:spcBef>
                <a:spcPct val="0"/>
              </a:spcBef>
              <a:defRPr/>
            </a:pPr>
            <a:endParaRPr lang="en-US" u="sng" dirty="0">
              <a:latin typeface="Tahoma" pitchFamily="34" charset="0"/>
            </a:endParaRPr>
          </a:p>
          <a:p>
            <a:pPr marL="228600" indent="-228600">
              <a:lnSpc>
                <a:spcPct val="90000"/>
              </a:lnSpc>
              <a:spcBef>
                <a:spcPct val="0"/>
              </a:spcBef>
              <a:defRPr/>
            </a:pPr>
            <a:r>
              <a:rPr lang="en-US" u="sng" dirty="0">
                <a:latin typeface="Tahoma" pitchFamily="34" charset="0"/>
              </a:rPr>
              <a:t>C. Robert Pace (1970s)</a:t>
            </a:r>
          </a:p>
          <a:p>
            <a:pPr marL="228600" indent="-228600">
              <a:lnSpc>
                <a:spcPct val="90000"/>
              </a:lnSpc>
              <a:spcBef>
                <a:spcPct val="0"/>
              </a:spcBef>
              <a:buFont typeface="Wingdings" pitchFamily="2" charset="2"/>
              <a:buChar char="§"/>
              <a:defRPr/>
            </a:pPr>
            <a:r>
              <a:rPr lang="en-US" dirty="0">
                <a:latin typeface="Tahoma" pitchFamily="34" charset="0"/>
              </a:rPr>
              <a:t>Pioneer of looking at the entire student experience versus just looking at test scores or grades to assess student learning. </a:t>
            </a:r>
          </a:p>
          <a:p>
            <a:pPr marL="228600" indent="-228600">
              <a:lnSpc>
                <a:spcPct val="90000"/>
              </a:lnSpc>
              <a:spcBef>
                <a:spcPct val="0"/>
              </a:spcBef>
              <a:buFont typeface="Wingdings" pitchFamily="2" charset="2"/>
              <a:buChar char="§"/>
              <a:defRPr/>
            </a:pPr>
            <a:r>
              <a:rPr lang="en-US" dirty="0">
                <a:latin typeface="Tahoma" pitchFamily="34" charset="0"/>
              </a:rPr>
              <a:t>Explored students</a:t>
            </a:r>
            <a:r>
              <a:rPr lang="en-US" dirty="0">
                <a:latin typeface="Arial" pitchFamily="34" charset="0"/>
              </a:rPr>
              <a:t>’</a:t>
            </a:r>
            <a:r>
              <a:rPr lang="en-US" dirty="0">
                <a:latin typeface="Tahoma" pitchFamily="34" charset="0"/>
              </a:rPr>
              <a:t> academic and social experiences in college </a:t>
            </a:r>
            <a:r>
              <a:rPr lang="en-US" dirty="0">
                <a:latin typeface="Arial" pitchFamily="34" charset="0"/>
              </a:rPr>
              <a:t>–</a:t>
            </a:r>
            <a:r>
              <a:rPr lang="en-US" dirty="0">
                <a:latin typeface="Tahoma" pitchFamily="34" charset="0"/>
              </a:rPr>
              <a:t> and assessed the quality of effort students put forth in their educational experiences</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defRPr/>
            </a:pPr>
            <a:r>
              <a:rPr lang="en-US" u="sng" dirty="0">
                <a:latin typeface="Tahoma" pitchFamily="34" charset="0"/>
              </a:rPr>
              <a:t>Alexander Astin (Hired by Pace at UCLA in 1980s)</a:t>
            </a:r>
          </a:p>
          <a:p>
            <a:pPr marL="228600" indent="-228600">
              <a:lnSpc>
                <a:spcPct val="90000"/>
              </a:lnSpc>
              <a:spcBef>
                <a:spcPct val="0"/>
              </a:spcBef>
              <a:buFont typeface="Wingdings" pitchFamily="2" charset="2"/>
              <a:buChar char="§"/>
              <a:defRPr/>
            </a:pPr>
            <a:r>
              <a:rPr lang="en-US" dirty="0">
                <a:latin typeface="Tahoma" pitchFamily="34" charset="0"/>
              </a:rPr>
              <a:t>Promoted theory of student involvement</a:t>
            </a:r>
          </a:p>
          <a:p>
            <a:pPr marL="228600" indent="-228600">
              <a:lnSpc>
                <a:spcPct val="90000"/>
              </a:lnSpc>
              <a:spcBef>
                <a:spcPct val="0"/>
              </a:spcBef>
              <a:buFont typeface="Wingdings" pitchFamily="2" charset="2"/>
              <a:buChar char="§"/>
              <a:defRPr/>
            </a:pPr>
            <a:r>
              <a:rPr lang="en-US" dirty="0">
                <a:latin typeface="Tahoma" pitchFamily="34" charset="0"/>
              </a:rPr>
              <a:t>Amount of learning taking place directly proportional to quantity and quality of energy invested in educational activities</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defRPr/>
            </a:pPr>
            <a:r>
              <a:rPr lang="en-US" u="sng" dirty="0">
                <a:latin typeface="Tahoma" pitchFamily="34" charset="0"/>
              </a:rPr>
              <a:t>Vincent Tinto (Also in the 1980s)</a:t>
            </a:r>
          </a:p>
          <a:p>
            <a:pPr marL="228600" indent="-228600">
              <a:lnSpc>
                <a:spcPct val="90000"/>
              </a:lnSpc>
              <a:spcBef>
                <a:spcPct val="0"/>
              </a:spcBef>
              <a:buFont typeface="Wingdings" pitchFamily="2" charset="2"/>
              <a:buChar char="§"/>
              <a:defRPr/>
            </a:pPr>
            <a:r>
              <a:rPr lang="en-US" dirty="0">
                <a:latin typeface="Tahoma" pitchFamily="34" charset="0"/>
              </a:rPr>
              <a:t>Retention model </a:t>
            </a:r>
            <a:r>
              <a:rPr lang="en-US" dirty="0">
                <a:latin typeface="Arial" pitchFamily="34" charset="0"/>
              </a:rPr>
              <a:t>–</a:t>
            </a:r>
            <a:r>
              <a:rPr lang="en-US" dirty="0">
                <a:latin typeface="Tahoma" pitchFamily="34" charset="0"/>
              </a:rPr>
              <a:t> focus on greater social and academic integration, both formal and informal processes -&gt; greater satisfaction -&gt; more likely to stay</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buFont typeface="Wingdings" pitchFamily="2" charset="2"/>
              <a:buNone/>
              <a:defRPr/>
            </a:pPr>
            <a:r>
              <a:rPr lang="en-US" u="sng" dirty="0">
                <a:latin typeface="Tahoma" pitchFamily="34" charset="0"/>
              </a:rPr>
              <a:t>Ernest Pascarella &amp; Patrick Terenzini</a:t>
            </a:r>
          </a:p>
          <a:p>
            <a:pPr marL="228600" indent="-228600">
              <a:lnSpc>
                <a:spcPct val="90000"/>
              </a:lnSpc>
              <a:spcBef>
                <a:spcPct val="0"/>
              </a:spcBef>
              <a:buFont typeface="Wingdings" pitchFamily="2" charset="2"/>
              <a:buChar char="§"/>
              <a:defRPr/>
            </a:pPr>
            <a:r>
              <a:rPr lang="en-US" dirty="0">
                <a:latin typeface="Arial" pitchFamily="34" charset="0"/>
              </a:rPr>
              <a:t>Examined impact of college experience. </a:t>
            </a:r>
            <a:endParaRPr lang="en-US" dirty="0">
              <a:solidFill>
                <a:srgbClr val="0000FF"/>
              </a:solidFill>
              <a:latin typeface="Arial" pitchFamily="34" charset="0"/>
            </a:endParaRPr>
          </a:p>
          <a:p>
            <a:pPr marL="228600" indent="-228600">
              <a:lnSpc>
                <a:spcPct val="90000"/>
              </a:lnSpc>
              <a:spcBef>
                <a:spcPct val="0"/>
              </a:spcBef>
              <a:buFont typeface="Wingdings" pitchFamily="2" charset="2"/>
              <a:buChar char="§"/>
              <a:defRPr/>
            </a:pPr>
            <a:endParaRPr lang="en-US" dirty="0">
              <a:latin typeface="Tahoma" pitchFamily="34" charset="0"/>
            </a:endParaRPr>
          </a:p>
          <a:p>
            <a:pPr marL="228600" indent="-228600">
              <a:lnSpc>
                <a:spcPct val="90000"/>
              </a:lnSpc>
              <a:spcBef>
                <a:spcPct val="0"/>
              </a:spcBef>
              <a:defRPr/>
            </a:pPr>
            <a:r>
              <a:rPr lang="en-US" u="sng" dirty="0">
                <a:latin typeface="Tahoma" pitchFamily="34" charset="0"/>
              </a:rPr>
              <a:t>Arthur Chickering and Gamson (1980s analysis of hundreds of studies over several decades)</a:t>
            </a:r>
          </a:p>
          <a:p>
            <a:pPr marL="228600" indent="-228600">
              <a:lnSpc>
                <a:spcPct val="90000"/>
              </a:lnSpc>
              <a:spcBef>
                <a:spcPct val="0"/>
              </a:spcBef>
              <a:buFont typeface="Wingdings" pitchFamily="2" charset="2"/>
              <a:buChar char="§"/>
              <a:defRPr/>
            </a:pPr>
            <a:r>
              <a:rPr lang="en-US" dirty="0">
                <a:latin typeface="Arial" pitchFamily="34" charset="0"/>
              </a:rPr>
              <a:t>Good practice in undergraduate education</a:t>
            </a:r>
            <a:r>
              <a:rPr lang="en-US" sz="1000" dirty="0">
                <a:effectLst>
                  <a:outerShdw blurRad="38100" dist="38100" dir="2700000" algn="tl">
                    <a:srgbClr val="C0C0C0"/>
                  </a:outerShdw>
                </a:effectLst>
                <a:latin typeface="Arial" pitchFamily="34" charset="0"/>
              </a:rPr>
              <a:t> includes: 1)</a:t>
            </a:r>
            <a:r>
              <a:rPr lang="en-US" dirty="0">
                <a:latin typeface="Tahoma" pitchFamily="34" charset="0"/>
              </a:rPr>
              <a:t> Student-faculty contact, 2) Cooperation among students, 3) Active learning, 4) Prompt feedback, 5) Time on task, 6) High expectations, 7) Respect for diverse talents and ways of learning</a:t>
            </a:r>
          </a:p>
          <a:p>
            <a:pPr marL="228600" indent="-228600">
              <a:lnSpc>
                <a:spcPct val="90000"/>
              </a:lnSpc>
              <a:spcBef>
                <a:spcPct val="0"/>
              </a:spcBef>
              <a:buFont typeface="Wingdings" pitchFamily="2" charset="2"/>
              <a:buNone/>
              <a:defRPr/>
            </a:pPr>
            <a:endParaRPr lang="en-US" dirty="0">
              <a:latin typeface="Tahoma" pitchFamily="34" charset="0"/>
            </a:endParaRPr>
          </a:p>
          <a:p>
            <a:pPr marL="228600" indent="-228600">
              <a:lnSpc>
                <a:spcPct val="90000"/>
              </a:lnSpc>
              <a:spcBef>
                <a:spcPct val="0"/>
              </a:spcBef>
              <a:buFont typeface="Wingdings" pitchFamily="2" charset="2"/>
              <a:buNone/>
              <a:defRPr/>
            </a:pPr>
            <a:r>
              <a:rPr lang="en-US" u="sng" dirty="0">
                <a:latin typeface="Tahoma" pitchFamily="34" charset="0"/>
              </a:rPr>
              <a:t>George Kuh (1990s </a:t>
            </a:r>
            <a:r>
              <a:rPr lang="en-US" u="sng" dirty="0">
                <a:latin typeface="Arial" pitchFamily="34" charset="0"/>
              </a:rPr>
              <a:t>–</a:t>
            </a:r>
            <a:r>
              <a:rPr lang="en-US" u="sng" dirty="0">
                <a:latin typeface="Tahoma" pitchFamily="34" charset="0"/>
              </a:rPr>
              <a:t> idea of student engagement)</a:t>
            </a:r>
          </a:p>
          <a:p>
            <a:pPr marL="228600" indent="-228600">
              <a:lnSpc>
                <a:spcPct val="90000"/>
              </a:lnSpc>
              <a:spcBef>
                <a:spcPct val="0"/>
              </a:spcBef>
              <a:spcAft>
                <a:spcPct val="15000"/>
              </a:spcAft>
              <a:buFont typeface="Wingdings" pitchFamily="2" charset="2"/>
              <a:buChar char="§"/>
              <a:defRPr/>
            </a:pPr>
            <a:r>
              <a:rPr lang="en-US" dirty="0">
                <a:latin typeface="Tahoma" pitchFamily="34" charset="0"/>
              </a:rPr>
              <a:t>What </a:t>
            </a:r>
            <a:r>
              <a:rPr lang="en-US" u="sng" dirty="0">
                <a:latin typeface="Tahoma" pitchFamily="34" charset="0"/>
              </a:rPr>
              <a:t>students</a:t>
            </a:r>
            <a:r>
              <a:rPr lang="en-US" dirty="0">
                <a:latin typeface="Tahoma" pitchFamily="34" charset="0"/>
              </a:rPr>
              <a:t> do -- time and energy devoted to educationally purposeful activities</a:t>
            </a:r>
          </a:p>
          <a:p>
            <a:pPr marL="228600" indent="-228600">
              <a:lnSpc>
                <a:spcPct val="90000"/>
              </a:lnSpc>
              <a:spcBef>
                <a:spcPct val="0"/>
              </a:spcBef>
              <a:spcAft>
                <a:spcPct val="15000"/>
              </a:spcAft>
              <a:buFont typeface="Wingdings" pitchFamily="2" charset="2"/>
              <a:buChar char="§"/>
              <a:defRPr/>
            </a:pPr>
            <a:r>
              <a:rPr lang="en-US" dirty="0">
                <a:latin typeface="Tahoma" pitchFamily="34" charset="0"/>
              </a:rPr>
              <a:t>What </a:t>
            </a:r>
            <a:r>
              <a:rPr lang="en-US" u="sng" dirty="0">
                <a:latin typeface="Tahoma" pitchFamily="34" charset="0"/>
              </a:rPr>
              <a:t>institutions</a:t>
            </a:r>
            <a:r>
              <a:rPr lang="en-US" dirty="0">
                <a:latin typeface="Tahoma" pitchFamily="34" charset="0"/>
              </a:rPr>
              <a:t> do -- using effective educational practices to induce students to do the right things</a:t>
            </a:r>
          </a:p>
        </p:txBody>
      </p:sp>
    </p:spTree>
    <p:extLst>
      <p:ext uri="{BB962C8B-B14F-4D97-AF65-F5344CB8AC3E}">
        <p14:creationId xmlns:p14="http://schemas.microsoft.com/office/powerpoint/2010/main" val="224640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81100" y="696913"/>
            <a:ext cx="4648200" cy="3486150"/>
          </a:xfrm>
          <a:ln/>
        </p:spPr>
      </p:sp>
      <p:sp>
        <p:nvSpPr>
          <p:cNvPr id="13414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spcBef>
                <a:spcPct val="0"/>
              </a:spcBef>
            </a:pPr>
            <a:endParaRPr lang="en-US" altLang="en-US" dirty="0">
              <a:latin typeface="Arial" pitchFamily="34" charset="0"/>
            </a:endParaRPr>
          </a:p>
          <a:p>
            <a:pPr>
              <a:spcBef>
                <a:spcPct val="0"/>
              </a:spcBef>
            </a:pPr>
            <a:endParaRPr lang="en-US" altLang="en-US" dirty="0">
              <a:latin typeface="Arial" pitchFamily="34" charset="0"/>
            </a:endParaRPr>
          </a:p>
        </p:txBody>
      </p:sp>
      <p:sp>
        <p:nvSpPr>
          <p:cNvPr id="1341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5F3818-334F-49DE-98F3-D84EBB9A8585}" type="slidenum">
              <a:rPr lang="en-US" altLang="en-US"/>
              <a:pPr algn="r" eaLnBrk="1" hangingPunct="1">
                <a:spcBef>
                  <a:spcPct val="0"/>
                </a:spcBef>
              </a:pPr>
              <a:t>6</a:t>
            </a:fld>
            <a:endParaRPr lang="en-US" altLang="en-US" dirty="0"/>
          </a:p>
        </p:txBody>
      </p:sp>
    </p:spTree>
    <p:extLst>
      <p:ext uri="{BB962C8B-B14F-4D97-AF65-F5344CB8AC3E}">
        <p14:creationId xmlns:p14="http://schemas.microsoft.com/office/powerpoint/2010/main" val="72479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6CB60F0-EE71-48DC-B558-05BE347C51FD}" type="slidenum">
              <a:rPr lang="en-US" altLang="en-US"/>
              <a:pPr algn="r" eaLnBrk="1" hangingPunct="1">
                <a:spcBef>
                  <a:spcPct val="0"/>
                </a:spcBef>
              </a:pPr>
              <a:t>7</a:t>
            </a:fld>
            <a:endParaRPr lang="en-US" altLang="en-US" dirty="0"/>
          </a:p>
        </p:txBody>
      </p:sp>
      <p:sp>
        <p:nvSpPr>
          <p:cNvPr id="135171" name="Rectangle 2"/>
          <p:cNvSpPr>
            <a:spLocks noGrp="1" noRot="1" noChangeAspect="1" noChangeArrowheads="1" noTextEdit="1"/>
          </p:cNvSpPr>
          <p:nvPr>
            <p:ph type="sldImg"/>
          </p:nvPr>
        </p:nvSpPr>
        <p:spPr>
          <a:xfrm>
            <a:off x="1182688" y="690563"/>
            <a:ext cx="4624387" cy="3468687"/>
          </a:xfrm>
          <a:ln/>
        </p:spPr>
      </p:sp>
      <p:sp>
        <p:nvSpPr>
          <p:cNvPr id="135172" name="Rectangle 3"/>
          <p:cNvSpPr>
            <a:spLocks noGrp="1" noChangeArrowheads="1"/>
          </p:cNvSpPr>
          <p:nvPr>
            <p:ph type="body" idx="1"/>
          </p:nvPr>
        </p:nvSpPr>
        <p:spPr>
          <a:xfrm>
            <a:off x="911225" y="4386263"/>
            <a:ext cx="5162550"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4" tIns="45352" rIns="90704" bIns="45352"/>
          <a:lstStyle/>
          <a:p>
            <a:endParaRPr lang="en-US" altLang="en-US" dirty="0">
              <a:latin typeface="Tahoma" pitchFamily="34" charset="0"/>
              <a:cs typeface="Tahoma" pitchFamily="34" charset="0"/>
            </a:endParaRPr>
          </a:p>
          <a:p>
            <a:endParaRPr lang="en-US" altLang="en-US" dirty="0">
              <a:latin typeface="Tahoma" pitchFamily="34" charset="0"/>
              <a:cs typeface="Tahoma" pitchFamily="34" charset="0"/>
            </a:endParaRPr>
          </a:p>
        </p:txBody>
      </p:sp>
    </p:spTree>
    <p:extLst>
      <p:ext uri="{BB962C8B-B14F-4D97-AF65-F5344CB8AC3E}">
        <p14:creationId xmlns:p14="http://schemas.microsoft.com/office/powerpoint/2010/main" val="18517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3413BF-B334-4A88-93D8-E6161A09A48F}" type="slidenum">
              <a:rPr lang="en-US" altLang="en-US" sz="1100" smtClean="0"/>
              <a:pPr eaLnBrk="1" hangingPunct="1">
                <a:spcBef>
                  <a:spcPct val="0"/>
                </a:spcBef>
              </a:pPr>
              <a:t>8</a:t>
            </a:fld>
            <a:endParaRPr lang="en-US" altLang="en-US" sz="1100" dirty="0"/>
          </a:p>
        </p:txBody>
      </p:sp>
      <p:sp>
        <p:nvSpPr>
          <p:cNvPr id="136195" name="Rectangle 2"/>
          <p:cNvSpPr>
            <a:spLocks noGrp="1" noRot="1" noChangeAspect="1" noChangeArrowheads="1" noTextEdit="1"/>
          </p:cNvSpPr>
          <p:nvPr>
            <p:ph type="sldImg"/>
          </p:nvPr>
        </p:nvSpPr>
        <p:spPr>
          <a:xfrm>
            <a:off x="1181100" y="696913"/>
            <a:ext cx="4649788" cy="3487737"/>
          </a:xfrm>
          <a:ln/>
        </p:spPr>
      </p:sp>
      <p:sp>
        <p:nvSpPr>
          <p:cNvPr id="136196"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Tahoma" pitchFamily="34" charset="0"/>
              </a:rPr>
              <a:t>How and why was the NSSE survey developed? </a:t>
            </a:r>
          </a:p>
          <a:p>
            <a:pPr eaLnBrk="1" hangingPunct="1">
              <a:buFont typeface="Wingdings" pitchFamily="2" charset="2"/>
              <a:buNone/>
            </a:pPr>
            <a:r>
              <a:rPr lang="en-US" altLang="en-US" dirty="0">
                <a:latin typeface="Tahoma" pitchFamily="34" charset="0"/>
              </a:rPr>
              <a:t>NSSE was specifically designed to assess the extent to which students are engaged in empirically derived effective educational practices and what they gain from their college experiences. Voluminous research on college student development shows that the time and energy students devote to educationally purposeful activities is the single best predictor of their learning and personal development. Therefore, the main content of the NSSE instrument represents student behaviors that are highly correlated with many desirable learning and personal development outcomes of college.</a:t>
            </a:r>
          </a:p>
          <a:p>
            <a:pPr eaLnBrk="1" hangingPunct="1">
              <a:buFont typeface="Wingdings" pitchFamily="2" charset="2"/>
              <a:buNone/>
            </a:pPr>
            <a:endParaRPr lang="en-US" altLang="en-US" dirty="0">
              <a:latin typeface="Tahoma" pitchFamily="34" charset="0"/>
            </a:endParaRPr>
          </a:p>
          <a:p>
            <a:pPr eaLnBrk="1" hangingPunct="1">
              <a:buFont typeface="Wingdings" pitchFamily="2" charset="2"/>
              <a:buNone/>
            </a:pPr>
            <a:r>
              <a:rPr lang="en-US" altLang="en-US" dirty="0">
                <a:latin typeface="Tahoma" pitchFamily="34" charset="0"/>
              </a:rPr>
              <a:t>The original Design Team, convened by The Pew Charitable Trusts in 1988, consisted of Alexander Astin, Gary Barnes, Arthur Chickering, Peter Ewell, John Gardner, George Kuh, Richard Light, and Ted Marchese with input from C. Robert Pace to help draft a survey instrument. </a:t>
            </a:r>
          </a:p>
        </p:txBody>
      </p:sp>
    </p:spTree>
    <p:extLst>
      <p:ext uri="{BB962C8B-B14F-4D97-AF65-F5344CB8AC3E}">
        <p14:creationId xmlns:p14="http://schemas.microsoft.com/office/powerpoint/2010/main" val="108600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C40D9C-1035-4482-8481-7BDA125E3EBE}" type="slidenum">
              <a:rPr lang="en-US" altLang="en-US" sz="1100" smtClean="0"/>
              <a:pPr eaLnBrk="1" hangingPunct="1">
                <a:spcBef>
                  <a:spcPct val="0"/>
                </a:spcBef>
              </a:pPr>
              <a:t>9</a:t>
            </a:fld>
            <a:endParaRPr lang="en-US" altLang="en-US" sz="1100" dirty="0"/>
          </a:p>
        </p:txBody>
      </p:sp>
      <p:sp>
        <p:nvSpPr>
          <p:cNvPr id="137219" name="Rectangle 2"/>
          <p:cNvSpPr>
            <a:spLocks noGrp="1" noRot="1" noChangeAspect="1" noChangeArrowheads="1" noTextEdit="1"/>
          </p:cNvSpPr>
          <p:nvPr>
            <p:ph type="sldImg"/>
          </p:nvPr>
        </p:nvSpPr>
        <p:spPr>
          <a:xfrm>
            <a:off x="1181100" y="696913"/>
            <a:ext cx="4649788" cy="3487737"/>
          </a:xfrm>
          <a:ln/>
        </p:spPr>
      </p:sp>
      <p:sp>
        <p:nvSpPr>
          <p:cNvPr id="13722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ahoma" pitchFamily="34" charset="0"/>
            </a:endParaRPr>
          </a:p>
        </p:txBody>
      </p:sp>
    </p:spTree>
    <p:extLst>
      <p:ext uri="{BB962C8B-B14F-4D97-AF65-F5344CB8AC3E}">
        <p14:creationId xmlns:p14="http://schemas.microsoft.com/office/powerpoint/2010/main" val="4286355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67400" y="2057400"/>
            <a:ext cx="12954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sp>
        <p:nvSpPr>
          <p:cNvPr id="4" name="Rectangle 3"/>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sp>
        <p:nvSpPr>
          <p:cNvPr id="5" name="Rectangle 4"/>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sp>
        <p:nvSpPr>
          <p:cNvPr id="6" name="Rectangle 5"/>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dirty="0"/>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CPR\NSSE\Marketing-Media-Press\Photography\More Photos from Schools\Willimette\girl_in_clas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38600" y="2133600"/>
            <a:ext cx="16779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400" y="152400"/>
            <a:ext cx="31813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pic>
        <p:nvPicPr>
          <p:cNvPr id="11"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39000" y="2057400"/>
            <a:ext cx="17621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733800" y="4396921"/>
            <a:ext cx="5029200" cy="1854200"/>
          </a:xfrm>
        </p:spPr>
        <p:txBody>
          <a:bodyPr/>
          <a:lstStyle>
            <a:lvl1pPr>
              <a:defRPr/>
            </a:lvl1pPr>
          </a:lstStyle>
          <a:p>
            <a:r>
              <a:rPr lang="en-US" dirty="0"/>
              <a:t>TITLE</a:t>
            </a:r>
          </a:p>
        </p:txBody>
      </p:sp>
    </p:spTree>
    <p:extLst>
      <p:ext uri="{BB962C8B-B14F-4D97-AF65-F5344CB8AC3E}">
        <p14:creationId xmlns:p14="http://schemas.microsoft.com/office/powerpoint/2010/main" val="26060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8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4229100" cy="4494213"/>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1524000"/>
            <a:ext cx="4229100" cy="4492625"/>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38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C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0100" y="1524000"/>
            <a:ext cx="4229100" cy="5181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12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N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89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C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316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F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990600"/>
          </a:xfrm>
        </p:spPr>
        <p:txBody>
          <a:bodyPr/>
          <a:lstStyle>
            <a:lvl1pPr>
              <a:defRPr sz="3600">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28600" y="1524000"/>
            <a:ext cx="8610600" cy="19050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00050" indent="-285750">
              <a:buClr>
                <a:srgbClr val="7A1A57"/>
              </a:buClr>
              <a:defRPr sz="2400">
                <a:solidFill>
                  <a:srgbClr val="7A1A57"/>
                </a:solidFill>
                <a:latin typeface="Arial" panose="020B0604020202020204" pitchFamily="34" charset="0"/>
                <a:cs typeface="Arial" panose="020B0604020202020204" pitchFamily="34" charset="0"/>
              </a:defRPr>
            </a:lvl2pPr>
            <a:lvl3pPr marL="685800" indent="-228600">
              <a:buClr>
                <a:srgbClr val="417FDD"/>
              </a:buClr>
              <a:defRPr sz="2400">
                <a:solidFill>
                  <a:srgbClr val="417FDD"/>
                </a:solidFill>
                <a:latin typeface="Arial" panose="020B0604020202020204" pitchFamily="34" charset="0"/>
                <a:cs typeface="Arial" panose="020B0604020202020204" pitchFamily="34" charset="0"/>
              </a:defRPr>
            </a:lvl3pPr>
            <a:lvl4pPr marL="10858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28600" y="3429000"/>
            <a:ext cx="8610600" cy="3276600"/>
          </a:xfrm>
        </p:spPr>
        <p:txBody>
          <a:bodyPr/>
          <a:lstStyle>
            <a:lvl1pPr marL="0" indent="0">
              <a:buClr>
                <a:srgbClr val="002D62"/>
              </a:buClr>
              <a:buNone/>
              <a:defRPr sz="2400" b="1">
                <a:solidFill>
                  <a:srgbClr val="002D62"/>
                </a:solidFill>
                <a:latin typeface="Arial" panose="020B0604020202020204" pitchFamily="34" charset="0"/>
                <a:cs typeface="Arial" panose="020B0604020202020204" pitchFamily="34" charset="0"/>
              </a:defRPr>
            </a:lvl1pPr>
            <a:lvl2pPr marL="457200" indent="-285750">
              <a:buClr>
                <a:srgbClr val="7A1A57"/>
              </a:buClr>
              <a:tabLst/>
              <a:defRPr lang="en-US" sz="2400" dirty="0" smtClean="0">
                <a:solidFill>
                  <a:srgbClr val="7A1A57"/>
                </a:solidFill>
                <a:latin typeface="Arial" panose="020B0604020202020204" pitchFamily="34" charset="0"/>
                <a:ea typeface="+mn-ea"/>
                <a:cs typeface="Arial" panose="020B0604020202020204" pitchFamily="34" charset="0"/>
              </a:defRPr>
            </a:lvl2pPr>
            <a:lvl3pPr marL="857250" indent="-228600">
              <a:buClr>
                <a:srgbClr val="417FDD"/>
              </a:buClr>
              <a:defRPr sz="2400">
                <a:solidFill>
                  <a:srgbClr val="417FDD"/>
                </a:solidFill>
                <a:latin typeface="Arial" panose="020B0604020202020204" pitchFamily="34" charset="0"/>
                <a:cs typeface="Arial" panose="020B0604020202020204" pitchFamily="34" charset="0"/>
              </a:defRPr>
            </a:lvl3pPr>
            <a:lvl4pPr marL="1200150" indent="-228600">
              <a:defRPr sz="2400">
                <a:solidFill>
                  <a:schemeClr val="tx1"/>
                </a:solidFill>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295400"/>
            <a:ext cx="9144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2D62"/>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685800" y="2514600"/>
            <a:ext cx="7772400" cy="1362075"/>
          </a:xfrm>
        </p:spPr>
        <p:txBody>
          <a:bodyPr anchor="t"/>
          <a:lstStyle>
            <a:lvl1pPr algn="l">
              <a:defRPr sz="4000" b="1" cap="all">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9692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59368" y="4444491"/>
            <a:ext cx="2167132" cy="890018"/>
          </a:xfrm>
          <a:prstGeom prst="rect">
            <a:avLst/>
          </a:prstGeom>
        </p:spPr>
      </p:pic>
      <p:sp>
        <p:nvSpPr>
          <p:cNvPr id="11" name="Title 10"/>
          <p:cNvSpPr>
            <a:spLocks noGrp="1"/>
          </p:cNvSpPr>
          <p:nvPr>
            <p:ph type="title"/>
          </p:nvPr>
        </p:nvSpPr>
        <p:spPr>
          <a:xfrm>
            <a:off x="292100" y="2565146"/>
            <a:ext cx="8534400" cy="1143000"/>
          </a:xfrm>
        </p:spPr>
        <p:txBody>
          <a:bodyPr/>
          <a:lstStyle/>
          <a:p>
            <a:r>
              <a:rPr lang="en-US" dirty="0"/>
              <a:t>Click to edit Master title style</a:t>
            </a:r>
          </a:p>
        </p:txBody>
      </p:sp>
    </p:spTree>
    <p:extLst>
      <p:ext uri="{BB962C8B-B14F-4D97-AF65-F5344CB8AC3E}">
        <p14:creationId xmlns:p14="http://schemas.microsoft.com/office/powerpoint/2010/main" val="219866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CSS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dirty="0"/>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13" name="Rectangle 12"/>
          <p:cNvSpPr/>
          <p:nvPr userDrawn="1"/>
        </p:nvSpPr>
        <p:spPr>
          <a:xfrm>
            <a:off x="0" y="0"/>
            <a:ext cx="9144000" cy="16764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1547" y="4419600"/>
            <a:ext cx="2517653" cy="893066"/>
          </a:xfrm>
          <a:prstGeom prst="rect">
            <a:avLst/>
          </a:prstGeom>
        </p:spPr>
      </p:pic>
      <p:sp>
        <p:nvSpPr>
          <p:cNvPr id="10" name="Title 9"/>
          <p:cNvSpPr>
            <a:spLocks noGrp="1"/>
          </p:cNvSpPr>
          <p:nvPr>
            <p:ph type="title"/>
          </p:nvPr>
        </p:nvSpPr>
        <p:spPr>
          <a:xfrm>
            <a:off x="533400" y="2405743"/>
            <a:ext cx="8534400" cy="1143000"/>
          </a:xfrm>
        </p:spPr>
        <p:txBody>
          <a:bodyPr/>
          <a:lstStyle/>
          <a:p>
            <a:r>
              <a:rPr lang="en-US"/>
              <a:t>Click to edit Master title style</a:t>
            </a:r>
          </a:p>
        </p:txBody>
      </p:sp>
    </p:spTree>
    <p:extLst>
      <p:ext uri="{BB962C8B-B14F-4D97-AF65-F5344CB8AC3E}">
        <p14:creationId xmlns:p14="http://schemas.microsoft.com/office/powerpoint/2010/main" val="4947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SE 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hasCustomPrompt="1"/>
          </p:nvPr>
        </p:nvSpPr>
        <p:spPr>
          <a:xfrm>
            <a:off x="685800" y="2514600"/>
            <a:ext cx="7772400" cy="1362075"/>
          </a:xfrm>
        </p:spPr>
        <p:txBody>
          <a:bodyPr anchor="t"/>
          <a:lstStyle>
            <a:lvl1pPr algn="l">
              <a:defRPr sz="4000" b="1" cap="none">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4361495"/>
            <a:ext cx="2167132" cy="891542"/>
          </a:xfrm>
          <a:prstGeom prst="rect">
            <a:avLst/>
          </a:prstGeom>
        </p:spPr>
      </p:pic>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71600" y="57150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15338"/>
          <a:stretch>
            <a:fillRect/>
          </a:stretch>
        </p:blipFill>
        <p:spPr bwMode="auto">
          <a:xfrm>
            <a:off x="7964488" y="57150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r="28796"/>
          <a:stretch>
            <a:fillRect/>
          </a:stretch>
        </p:blipFill>
        <p:spPr bwMode="auto">
          <a:xfrm>
            <a:off x="3200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4189"/>
          <a:stretch>
            <a:fillRect/>
          </a:stretch>
        </p:blipFill>
        <p:spPr bwMode="auto">
          <a:xfrm>
            <a:off x="4495800"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172200"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5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002D62"/>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264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C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FFC000"/>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600200"/>
            <a:ext cx="86106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271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SE Title only">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6106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984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2" name="Title 1"/>
          <p:cNvSpPr>
            <a:spLocks noGrp="1"/>
          </p:cNvSpPr>
          <p:nvPr>
            <p:ph type="title"/>
          </p:nvPr>
        </p:nvSpPr>
        <p:spPr>
          <a:xfrm>
            <a:off x="228600" y="228600"/>
            <a:ext cx="89154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600200"/>
            <a:ext cx="8610600" cy="4416425"/>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71600" y="6019800"/>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7964488" y="6019800"/>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3200400" y="60198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4495800" y="60198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72200" y="60198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8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00315E"/>
                </a:solidFill>
                <a:latin typeface="Frutiger Linotype" pitchFamily="34" charset="0"/>
              </a:defRPr>
            </a:lvl1pPr>
          </a:lstStyle>
          <a:p>
            <a:pPr>
              <a:defRPr/>
            </a:pPr>
            <a:fld id="{8D912197-4C6E-4C8E-9819-198A4995AF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8187" r:id="rId1"/>
    <p:sldLayoutId id="2147488159" r:id="rId2"/>
    <p:sldLayoutId id="2147488221" r:id="rId3"/>
    <p:sldLayoutId id="2147488223" r:id="rId4"/>
    <p:sldLayoutId id="2147488227" r:id="rId5"/>
    <p:sldLayoutId id="2147488160" r:id="rId6"/>
    <p:sldLayoutId id="2147488224" r:id="rId7"/>
    <p:sldLayoutId id="2147488231" r:id="rId8"/>
    <p:sldLayoutId id="2147488228" r:id="rId9"/>
    <p:sldLayoutId id="2147488162" r:id="rId10"/>
    <p:sldLayoutId id="2147488229" r:id="rId11"/>
    <p:sldLayoutId id="2147488225" r:id="rId12"/>
    <p:sldLayoutId id="2147488222" r:id="rId13"/>
    <p:sldLayoutId id="2147488226" r:id="rId14"/>
    <p:sldLayoutId id="2147488230" r:id="rId15"/>
    <p:sldLayoutId id="2147488165" r:id="rId16"/>
  </p:sldLayoutIdLst>
  <p:hf hdr="0" ftr="0" dt="0"/>
  <p:txStyles>
    <p:title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42950" indent="-285750" algn="l" rtl="0" eaLnBrk="0" fontAlgn="base" hangingPunct="0">
        <a:spcBef>
          <a:spcPct val="20000"/>
        </a:spcBef>
        <a:spcAft>
          <a:spcPct val="0"/>
        </a:spcAft>
        <a:buClr>
          <a:schemeClr val="tx1"/>
        </a:buClr>
        <a:buFont typeface="Wingdings" pitchFamily="2" charset="2"/>
        <a:buChar char="§"/>
        <a:defRPr sz="2600" b="0" i="0" u="none">
          <a:solidFill>
            <a:schemeClr val="tx1"/>
          </a:solidFill>
          <a:latin typeface="Frutiger Linotype" pitchFamily="34" charset="0"/>
          <a:ea typeface="+mn-ea"/>
          <a:cs typeface="Osaka"/>
        </a:defRPr>
      </a:lvl2pPr>
      <a:lvl3pPr marL="1143000" indent="-228600"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600200" indent="-228600"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7400" indent="-228600"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3.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4.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0"/>
            <a:ext cx="8839200" cy="1371600"/>
          </a:xfrm>
        </p:spPr>
        <p:txBody>
          <a:bodyPr/>
          <a:lstStyle/>
          <a:p>
            <a:pPr eaLnBrk="1" hangingPunct="1"/>
            <a:r>
              <a:rPr lang="en-US" altLang="en-US" dirty="0"/>
              <a:t>Notes to Users</a:t>
            </a:r>
          </a:p>
        </p:txBody>
      </p:sp>
      <p:sp>
        <p:nvSpPr>
          <p:cNvPr id="57347" name="Rectangle 3"/>
          <p:cNvSpPr>
            <a:spLocks noGrp="1" noChangeArrowheads="1"/>
          </p:cNvSpPr>
          <p:nvPr>
            <p:ph type="body" idx="1"/>
          </p:nvPr>
        </p:nvSpPr>
        <p:spPr>
          <a:xfrm>
            <a:off x="152400" y="1447800"/>
            <a:ext cx="8763000" cy="5410200"/>
          </a:xfrm>
        </p:spPr>
        <p:txBody>
          <a:bodyPr/>
          <a:lstStyle/>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This sample presentation is designed to serve as a </a:t>
            </a:r>
            <a:r>
              <a:rPr lang="en-US" altLang="en-US" sz="1600" b="1" u="sng" dirty="0">
                <a:solidFill>
                  <a:srgbClr val="000066"/>
                </a:solidFill>
                <a:latin typeface="Arial" panose="020B0604020202020204" pitchFamily="34" charset="0"/>
                <a:cs typeface="Arial" panose="020B0604020202020204" pitchFamily="34" charset="0"/>
              </a:rPr>
              <a:t>customizable template</a:t>
            </a:r>
            <a:r>
              <a:rPr lang="en-US" altLang="en-US" sz="1600" dirty="0">
                <a:solidFill>
                  <a:srgbClr val="000066"/>
                </a:solidFill>
                <a:latin typeface="Arial" panose="020B0604020202020204" pitchFamily="34" charset="0"/>
                <a:cs typeface="Arial" panose="020B0604020202020204" pitchFamily="34" charset="0"/>
              </a:rPr>
              <a:t> to present NSSE, BCSSE, or FSSE results on your campus. The presentation is divided into the following topical sections to help you quickly select the slides most appropriate for a particular audience: </a:t>
            </a:r>
            <a:endParaRPr lang="en-US" altLang="en-US" sz="17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NSSE and the Concept of Student Engagement</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Selected NSSE Results for </a:t>
            </a:r>
            <a:r>
              <a:rPr lang="en-US" altLang="en-US" sz="1600" dirty="0">
                <a:solidFill>
                  <a:srgbClr val="FF3300"/>
                </a:solidFill>
                <a:latin typeface="Arial" panose="020B0604020202020204" pitchFamily="34" charset="0"/>
                <a:cs typeface="Arial" panose="020B0604020202020204" pitchFamily="34" charset="0"/>
              </a:rPr>
              <a:t>[Institution]</a:t>
            </a:r>
            <a:endParaRPr lang="en-US" altLang="en-US" sz="16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Selected BCSSE Results for </a:t>
            </a:r>
            <a:r>
              <a:rPr lang="en-US" altLang="en-US" sz="1600" dirty="0">
                <a:solidFill>
                  <a:srgbClr val="FF3300"/>
                </a:solidFill>
                <a:latin typeface="Arial" panose="020B0604020202020204" pitchFamily="34" charset="0"/>
                <a:cs typeface="Arial" panose="020B0604020202020204" pitchFamily="34" charset="0"/>
              </a:rPr>
              <a:t>[Institution]</a:t>
            </a:r>
            <a:endParaRPr lang="en-US" altLang="en-US" sz="16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Selected FSSE Results for </a:t>
            </a:r>
            <a:r>
              <a:rPr lang="en-US" altLang="en-US" sz="1600" dirty="0">
                <a:solidFill>
                  <a:srgbClr val="FF3300"/>
                </a:solidFill>
                <a:latin typeface="Arial" panose="020B0604020202020204" pitchFamily="34" charset="0"/>
                <a:cs typeface="Arial" panose="020B0604020202020204" pitchFamily="34" charset="0"/>
              </a:rPr>
              <a:t>[Institution]</a:t>
            </a:r>
            <a:endParaRPr lang="en-US" altLang="en-US" sz="1600" dirty="0">
              <a:solidFill>
                <a:srgbClr val="000066"/>
              </a:solidFill>
              <a:latin typeface="Arial" panose="020B0604020202020204" pitchFamily="34" charset="0"/>
              <a:cs typeface="Arial" panose="020B0604020202020204" pitchFamily="34" charset="0"/>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User Resources and Activities of the NSSE Institute</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Using Your NSSE, BCSSE, and FSSE Data</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Questions &amp; Discussion</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dirty="0">
                <a:solidFill>
                  <a:srgbClr val="000066"/>
                </a:solidFill>
                <a:latin typeface="Arial" panose="020B0604020202020204" pitchFamily="34" charset="0"/>
                <a:cs typeface="Arial" panose="020B0604020202020204" pitchFamily="34" charset="0"/>
              </a:rPr>
              <a:t>Contact Information</a:t>
            </a:r>
          </a:p>
          <a:p>
            <a:pPr marL="0" lvl="1" eaLnBrk="1" hangingPunct="1">
              <a:spcBef>
                <a:spcPts val="0"/>
              </a:spcBef>
              <a:spcAft>
                <a:spcPts val="0"/>
              </a:spcAft>
            </a:pPr>
            <a:endParaRPr lang="en-US" altLang="en-US" sz="1700" dirty="0">
              <a:solidFill>
                <a:srgbClr val="000066"/>
              </a:solidFill>
              <a:latin typeface="Arial" panose="020B0604020202020204" pitchFamily="34" charset="0"/>
              <a:cs typeface="Arial" panose="020B0604020202020204" pitchFamily="34" charset="0"/>
            </a:endParaRPr>
          </a:p>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Replace the cover slide and the </a:t>
            </a:r>
            <a:r>
              <a:rPr lang="en-US" altLang="en-US" sz="1600" dirty="0">
                <a:solidFill>
                  <a:srgbClr val="FF3300"/>
                </a:solidFill>
                <a:latin typeface="Arial" panose="020B0604020202020204" pitchFamily="34" charset="0"/>
                <a:cs typeface="Arial" panose="020B0604020202020204" pitchFamily="34" charset="0"/>
              </a:rPr>
              <a:t>red text</a:t>
            </a:r>
            <a:r>
              <a:rPr lang="en-US" altLang="en-US" sz="1600" dirty="0">
                <a:solidFill>
                  <a:srgbClr val="000066"/>
                </a:solidFill>
                <a:latin typeface="Arial" panose="020B0604020202020204" pitchFamily="34" charset="0"/>
                <a:cs typeface="Arial" panose="020B0604020202020204" pitchFamily="34" charset="0"/>
              </a:rPr>
              <a:t> throughout this presentation with the </a:t>
            </a:r>
            <a:r>
              <a:rPr lang="en-US" altLang="en-US" sz="1600" dirty="0">
                <a:solidFill>
                  <a:srgbClr val="FF3300"/>
                </a:solidFill>
                <a:latin typeface="Arial" panose="020B0604020202020204" pitchFamily="34" charset="0"/>
                <a:cs typeface="Arial" panose="020B0604020202020204" pitchFamily="34" charset="0"/>
              </a:rPr>
              <a:t>name of your school</a:t>
            </a:r>
            <a:r>
              <a:rPr lang="en-US" altLang="en-US" sz="1600" dirty="0">
                <a:solidFill>
                  <a:srgbClr val="000066"/>
                </a:solidFill>
                <a:latin typeface="Arial" panose="020B0604020202020204" pitchFamily="34" charset="0"/>
                <a:cs typeface="Arial" panose="020B0604020202020204" pitchFamily="34" charset="0"/>
              </a:rPr>
              <a:t> and your </a:t>
            </a:r>
            <a:r>
              <a:rPr lang="en-US" altLang="en-US" sz="1600" dirty="0">
                <a:solidFill>
                  <a:srgbClr val="FF3300"/>
                </a:solidFill>
                <a:latin typeface="Arial" panose="020B0604020202020204" pitchFamily="34" charset="0"/>
                <a:cs typeface="Arial" panose="020B0604020202020204" pitchFamily="34" charset="0"/>
              </a:rPr>
              <a:t>own results</a:t>
            </a:r>
            <a:r>
              <a:rPr lang="en-US" altLang="en-US" sz="1600" dirty="0">
                <a:solidFill>
                  <a:srgbClr val="000066"/>
                </a:solidFill>
                <a:latin typeface="Arial" panose="020B0604020202020204" pitchFamily="34" charset="0"/>
                <a:cs typeface="Arial" panose="020B0604020202020204" pitchFamily="34" charset="0"/>
              </a:rPr>
              <a:t>. </a:t>
            </a:r>
          </a:p>
          <a:p>
            <a:pPr marL="173038" indent="-173038" eaLnBrk="1" hangingPunct="1">
              <a:spcBef>
                <a:spcPts val="0"/>
              </a:spcBef>
            </a:pPr>
            <a:r>
              <a:rPr lang="en-US" altLang="en-US" sz="1600" dirty="0">
                <a:solidFill>
                  <a:srgbClr val="000066"/>
                </a:solidFill>
                <a:latin typeface="Arial" panose="020B0604020202020204" pitchFamily="34" charset="0"/>
                <a:cs typeface="Arial" panose="020B0604020202020204" pitchFamily="34" charset="0"/>
              </a:rPr>
              <a:t>Use slides from the “Selected Results </a:t>
            </a:r>
            <a:r>
              <a:rPr lang="en-US" altLang="en-US" sz="1600" dirty="0">
                <a:solidFill>
                  <a:srgbClr val="000066"/>
                </a:solidFill>
              </a:rPr>
              <a:t>for </a:t>
            </a:r>
            <a:r>
              <a:rPr lang="en-US" altLang="en-US" sz="1600" dirty="0">
                <a:solidFill>
                  <a:srgbClr val="FF3300"/>
                </a:solidFill>
              </a:rPr>
              <a:t>[Institution]</a:t>
            </a:r>
            <a:r>
              <a:rPr lang="en-US" altLang="en-US" sz="1600" dirty="0">
                <a:solidFill>
                  <a:srgbClr val="000066"/>
                </a:solidFill>
                <a:latin typeface="Arial" panose="020B0604020202020204" pitchFamily="34" charset="0"/>
                <a:cs typeface="Arial" panose="020B0604020202020204" pitchFamily="34" charset="0"/>
              </a:rPr>
              <a:t>” sections for ideas on how to</a:t>
            </a:r>
            <a:r>
              <a:rPr lang="en-US" altLang="en-US" sz="1600" dirty="0">
                <a:solidFill>
                  <a:srgbClr val="003399"/>
                </a:solidFill>
                <a:latin typeface="Arial" panose="020B0604020202020204" pitchFamily="34" charset="0"/>
                <a:cs typeface="Arial" panose="020B0604020202020204" pitchFamily="34" charset="0"/>
              </a:rPr>
              <a:t> </a:t>
            </a:r>
            <a:r>
              <a:rPr lang="en-US" altLang="en-US" sz="1600" dirty="0">
                <a:solidFill>
                  <a:srgbClr val="000066"/>
                </a:solidFill>
                <a:latin typeface="Arial" panose="020B0604020202020204" pitchFamily="34" charset="0"/>
                <a:cs typeface="Arial" panose="020B0604020202020204" pitchFamily="34" charset="0"/>
              </a:rPr>
              <a:t>present your campus results.</a:t>
            </a:r>
          </a:p>
          <a:p>
            <a:pPr marL="173038" indent="-173038" eaLnBrk="1" hangingPunct="1">
              <a:spcBef>
                <a:spcPts val="0"/>
              </a:spcBef>
              <a:spcAft>
                <a:spcPts val="1200"/>
              </a:spcAft>
            </a:pPr>
            <a:r>
              <a:rPr lang="en-US" altLang="en-US" sz="1600" dirty="0">
                <a:solidFill>
                  <a:srgbClr val="000066"/>
                </a:solidFill>
                <a:latin typeface="Arial" panose="020B0604020202020204" pitchFamily="34" charset="0"/>
                <a:cs typeface="Arial" panose="020B0604020202020204" pitchFamily="34" charset="0"/>
              </a:rPr>
              <a:t>View the notes section of each slide for additional information or relevant talking points (in the PowerPoint tool bar select “VIEW” then </a:t>
            </a:r>
            <a:r>
              <a:rPr lang="en-US" altLang="en-US" sz="1600" dirty="0">
                <a:solidFill>
                  <a:srgbClr val="002060"/>
                </a:solidFill>
                <a:latin typeface="Arial" panose="020B0604020202020204" pitchFamily="34" charset="0"/>
                <a:cs typeface="Arial" panose="020B0604020202020204" pitchFamily="34" charset="0"/>
              </a:rPr>
              <a:t>“Notes </a:t>
            </a:r>
            <a:r>
              <a:rPr lang="en-US" altLang="en-US" sz="1600" dirty="0">
                <a:solidFill>
                  <a:srgbClr val="002060"/>
                </a:solidFill>
              </a:rPr>
              <a:t>P</a:t>
            </a:r>
            <a:r>
              <a:rPr lang="en-US" altLang="en-US" sz="1600" dirty="0">
                <a:solidFill>
                  <a:srgbClr val="002060"/>
                </a:solidFill>
                <a:latin typeface="Arial" panose="020B0604020202020204" pitchFamily="34" charset="0"/>
                <a:cs typeface="Arial" panose="020B0604020202020204" pitchFamily="34" charset="0"/>
              </a:rPr>
              <a:t>age”)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NSSE Survey Content</a:t>
            </a:r>
          </a:p>
        </p:txBody>
      </p:sp>
      <p:sp>
        <p:nvSpPr>
          <p:cNvPr id="66563" name="AutoShape 4" descr="Engagement in meaningful academic experiences&#10;" title="Engagement in meaningful academic experiences"/>
          <p:cNvSpPr>
            <a:spLocks noChangeArrowheads="1"/>
          </p:cNvSpPr>
          <p:nvPr/>
        </p:nvSpPr>
        <p:spPr bwMode="auto">
          <a:xfrm>
            <a:off x="762000" y="1981200"/>
            <a:ext cx="5257800" cy="685800"/>
          </a:xfrm>
          <a:prstGeom prst="rightArrowCallout">
            <a:avLst>
              <a:gd name="adj1" fmla="val 25000"/>
              <a:gd name="adj2" fmla="val 25000"/>
              <a:gd name="adj3" fmla="val 127778"/>
              <a:gd name="adj4" fmla="val 66667"/>
            </a:avLst>
          </a:prstGeom>
          <a:solidFill>
            <a:srgbClr val="7A1A57"/>
          </a:solidFill>
          <a:ln w="12700" cap="sq">
            <a:solidFill>
              <a:schemeClr val="tx1"/>
            </a:solidFill>
            <a:miter lim="800000"/>
            <a:headEnd type="none" w="sm" len="sm"/>
            <a:tailEnd type="none" w="sm" len="sm"/>
          </a:ln>
          <a:effectLst>
            <a:outerShdw dist="107763" dir="135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chemeClr val="bg1"/>
                </a:solidFill>
              </a:rPr>
              <a:t>Engagement in meaningful </a:t>
            </a:r>
          </a:p>
          <a:p>
            <a:pPr algn="ctr" eaLnBrk="1" hangingPunct="1">
              <a:spcBef>
                <a:spcPct val="0"/>
              </a:spcBef>
              <a:buClr>
                <a:srgbClr val="E3C131"/>
              </a:buClr>
              <a:buFont typeface="Wingdings" pitchFamily="2" charset="2"/>
              <a:buNone/>
            </a:pPr>
            <a:r>
              <a:rPr lang="en-US" altLang="en-US" sz="1800" b="1" dirty="0">
                <a:solidFill>
                  <a:schemeClr val="bg1"/>
                </a:solidFill>
              </a:rPr>
              <a:t>academic experiences</a:t>
            </a:r>
          </a:p>
        </p:txBody>
      </p:sp>
      <p:sp>
        <p:nvSpPr>
          <p:cNvPr id="542725" name="AutoShape 5" descr="Engagement in High-Impact Practices&#10;" title="Engagement in High-Impact Practices"/>
          <p:cNvSpPr>
            <a:spLocks noChangeArrowheads="1"/>
          </p:cNvSpPr>
          <p:nvPr/>
        </p:nvSpPr>
        <p:spPr bwMode="auto">
          <a:xfrm>
            <a:off x="762000" y="2971800"/>
            <a:ext cx="5181600" cy="762000"/>
          </a:xfrm>
          <a:prstGeom prst="rightArrowCallout">
            <a:avLst>
              <a:gd name="adj1" fmla="val 25000"/>
              <a:gd name="adj2" fmla="val 25000"/>
              <a:gd name="adj3" fmla="val 113333"/>
              <a:gd name="adj4" fmla="val 66667"/>
            </a:avLst>
          </a:prstGeom>
          <a:solidFill>
            <a:srgbClr val="EFAA22"/>
          </a:solidFill>
          <a:ln w="12700" cap="sq">
            <a:solidFill>
              <a:srgbClr val="000099"/>
            </a:solidFill>
            <a:miter lim="800000"/>
            <a:headEnd type="none" w="sm" len="sm"/>
            <a:tailEnd type="none" w="sm" len="sm"/>
          </a:ln>
          <a:effectLst>
            <a:outerShdw dist="107763" dir="13500000" algn="ctr" rotWithShape="0">
              <a:schemeClr val="bg2">
                <a:alpha val="50000"/>
              </a:schemeClr>
            </a:outerShdw>
          </a:effectLst>
        </p:spPr>
        <p:txBody>
          <a:bodyPr wrap="none" anchor="ctr"/>
          <a:lstStyle/>
          <a:p>
            <a:pPr algn="ctr">
              <a:defRPr/>
            </a:pPr>
            <a:r>
              <a:rPr lang="en-US" b="1" dirty="0">
                <a:solidFill>
                  <a:schemeClr val="bg1"/>
                </a:solidFill>
                <a:latin typeface="Frutiger Linotype"/>
                <a:ea typeface="+mn-ea"/>
                <a:cs typeface="+mn-cs"/>
              </a:rPr>
              <a:t>Engagement in </a:t>
            </a:r>
            <a:br>
              <a:rPr lang="en-US" b="1" dirty="0">
                <a:solidFill>
                  <a:schemeClr val="bg1"/>
                </a:solidFill>
                <a:latin typeface="Frutiger Linotype"/>
                <a:ea typeface="+mn-ea"/>
                <a:cs typeface="+mn-cs"/>
              </a:rPr>
            </a:br>
            <a:r>
              <a:rPr lang="en-US" b="1" dirty="0">
                <a:solidFill>
                  <a:schemeClr val="bg1"/>
                </a:solidFill>
                <a:latin typeface="Frutiger Linotype"/>
                <a:ea typeface="+mn-ea"/>
                <a:cs typeface="+mn-cs"/>
              </a:rPr>
              <a:t>High-Impact Practices</a:t>
            </a:r>
          </a:p>
        </p:txBody>
      </p:sp>
      <p:sp>
        <p:nvSpPr>
          <p:cNvPr id="542726" name="AutoShape 6" descr="Student reactions to college&#10;" title="Student reactions to college"/>
          <p:cNvSpPr>
            <a:spLocks noChangeArrowheads="1"/>
          </p:cNvSpPr>
          <p:nvPr/>
        </p:nvSpPr>
        <p:spPr bwMode="auto">
          <a:xfrm>
            <a:off x="762000" y="4038600"/>
            <a:ext cx="5257800" cy="762000"/>
          </a:xfrm>
          <a:prstGeom prst="rightArrowCallout">
            <a:avLst>
              <a:gd name="adj1" fmla="val 25000"/>
              <a:gd name="adj2" fmla="val 25000"/>
              <a:gd name="adj3" fmla="val 115000"/>
              <a:gd name="adj4" fmla="val 66667"/>
            </a:avLst>
          </a:prstGeom>
          <a:solidFill>
            <a:srgbClr val="417FDD"/>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p>
            <a:pPr algn="ctr">
              <a:buClr>
                <a:srgbClr val="E3C131"/>
              </a:buClr>
              <a:buFont typeface="Wingdings" pitchFamily="2" charset="2"/>
              <a:buNone/>
              <a:defRPr/>
            </a:pPr>
            <a:r>
              <a:rPr lang="en-US" b="1" dirty="0">
                <a:solidFill>
                  <a:schemeClr val="bg1"/>
                </a:solidFill>
                <a:latin typeface="Frutiger Linotype"/>
                <a:ea typeface="+mn-ea"/>
                <a:cs typeface="+mn-cs"/>
              </a:rPr>
              <a:t>Student reactions </a:t>
            </a:r>
          </a:p>
          <a:p>
            <a:pPr algn="ctr">
              <a:buClr>
                <a:srgbClr val="E3C131"/>
              </a:buClr>
              <a:buFont typeface="Wingdings" pitchFamily="2" charset="2"/>
              <a:buNone/>
              <a:defRPr/>
            </a:pPr>
            <a:r>
              <a:rPr lang="en-US" b="1" dirty="0">
                <a:solidFill>
                  <a:schemeClr val="bg1"/>
                </a:solidFill>
                <a:latin typeface="Frutiger Linotype"/>
                <a:ea typeface="+mn-ea"/>
                <a:cs typeface="+mn-cs"/>
              </a:rPr>
              <a:t>to college</a:t>
            </a:r>
          </a:p>
        </p:txBody>
      </p:sp>
      <p:sp>
        <p:nvSpPr>
          <p:cNvPr id="66566" name="AutoShape 7" descr="Student background information" title="Student background information"/>
          <p:cNvSpPr>
            <a:spLocks noChangeArrowheads="1"/>
          </p:cNvSpPr>
          <p:nvPr/>
        </p:nvSpPr>
        <p:spPr bwMode="auto">
          <a:xfrm>
            <a:off x="762000" y="5029200"/>
            <a:ext cx="5257800" cy="762000"/>
          </a:xfrm>
          <a:prstGeom prst="rightArrowCallout">
            <a:avLst>
              <a:gd name="adj1" fmla="val 25000"/>
              <a:gd name="adj2" fmla="val 25000"/>
              <a:gd name="adj3" fmla="val 115000"/>
              <a:gd name="adj4" fmla="val 66667"/>
            </a:avLst>
          </a:prstGeom>
          <a:solidFill>
            <a:srgbClr val="002D62"/>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1"/>
              </a:solidFill>
              <a:latin typeface="Tahoma" pitchFamily="34" charset="0"/>
            </a:endParaRPr>
          </a:p>
          <a:p>
            <a:pPr algn="ctr" eaLnBrk="1" hangingPunct="1">
              <a:spcBef>
                <a:spcPct val="0"/>
              </a:spcBef>
              <a:buClrTx/>
              <a:buFontTx/>
              <a:buNone/>
            </a:pPr>
            <a:r>
              <a:rPr lang="en-US" altLang="en-US" sz="1800" b="1" dirty="0">
                <a:solidFill>
                  <a:schemeClr val="bg1"/>
                </a:solidFill>
              </a:rPr>
              <a:t>Student background</a:t>
            </a:r>
          </a:p>
          <a:p>
            <a:pPr algn="ctr" eaLnBrk="1" hangingPunct="1">
              <a:spcBef>
                <a:spcPct val="0"/>
              </a:spcBef>
              <a:buClrTx/>
              <a:buFontTx/>
              <a:buNone/>
            </a:pPr>
            <a:r>
              <a:rPr lang="en-US" altLang="en-US" sz="1800" b="1" dirty="0">
                <a:solidFill>
                  <a:schemeClr val="bg1"/>
                </a:solidFill>
              </a:rPr>
              <a:t>information</a:t>
            </a:r>
          </a:p>
          <a:p>
            <a:pPr algn="ctr" eaLnBrk="1" hangingPunct="1">
              <a:spcBef>
                <a:spcPct val="0"/>
              </a:spcBef>
              <a:buClrTx/>
              <a:buFontTx/>
              <a:buNone/>
            </a:pPr>
            <a:endParaRPr lang="en-US" altLang="en-US" sz="1800" dirty="0">
              <a:solidFill>
                <a:schemeClr val="bg1"/>
              </a:solidFill>
              <a:latin typeface="Tahoma" pitchFamily="34" charset="0"/>
            </a:endParaRPr>
          </a:p>
        </p:txBody>
      </p:sp>
      <p:sp>
        <p:nvSpPr>
          <p:cNvPr id="66567" name="AutoShape 8" descr="Student learning &amp; development&#10;" title="Student learning &amp; development"/>
          <p:cNvSpPr>
            <a:spLocks noChangeArrowheads="1"/>
          </p:cNvSpPr>
          <p:nvPr/>
        </p:nvSpPr>
        <p:spPr bwMode="auto">
          <a:xfrm>
            <a:off x="6096000" y="1981200"/>
            <a:ext cx="2590800" cy="3810000"/>
          </a:xfrm>
          <a:prstGeom prst="flowChartAlternateProcess">
            <a:avLst/>
          </a:prstGeom>
          <a:solidFill>
            <a:srgbClr val="EFAA22">
              <a:alpha val="34118"/>
            </a:srgbClr>
          </a:solidFill>
          <a:ln w="38100" cap="sq">
            <a:solidFill>
              <a:srgbClr val="002D62"/>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Student learning </a:t>
            </a:r>
          </a:p>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&amp; development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dirty="0"/>
              <a:t>NSSE Engagement Indicators</a:t>
            </a:r>
          </a:p>
        </p:txBody>
      </p:sp>
      <p:sp>
        <p:nvSpPr>
          <p:cNvPr id="67587" name="Text Box 21"/>
          <p:cNvSpPr txBox="1">
            <a:spLocks noChangeArrowheads="1"/>
          </p:cNvSpPr>
          <p:nvPr/>
        </p:nvSpPr>
        <p:spPr bwMode="auto">
          <a:xfrm>
            <a:off x="4999038" y="509378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pic>
        <p:nvPicPr>
          <p:cNvPr id="67589" name="Picture 41" descr="Engagement Indicators" title="Engagement Indicators"/>
          <p:cNvPicPr>
            <a:picLocks noChangeAspect="1" noChangeArrowheads="1"/>
          </p:cNvPicPr>
          <p:nvPr/>
        </p:nvPicPr>
        <p:blipFill>
          <a:blip r:embed="rId3" cstate="print">
            <a:extLst>
              <a:ext uri="{28A0092B-C50C-407E-A947-70E740481C1C}">
                <a14:useLocalDpi xmlns:a14="http://schemas.microsoft.com/office/drawing/2010/main" val="0"/>
              </a:ext>
            </a:extLst>
          </a:blip>
          <a:srcRect t="12448" b="13635"/>
          <a:stretch>
            <a:fillRect/>
          </a:stretch>
        </p:blipFill>
        <p:spPr bwMode="auto">
          <a:xfrm>
            <a:off x="5962651" y="1905000"/>
            <a:ext cx="3066584" cy="16377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0" name="Picture 42" descr="Engagement Indicators" title="Engagement Indicators"/>
          <p:cNvPicPr>
            <a:picLocks noChangeAspect="1" noChangeArrowheads="1"/>
          </p:cNvPicPr>
          <p:nvPr/>
        </p:nvPicPr>
        <p:blipFill>
          <a:blip r:embed="rId4" cstate="print">
            <a:extLst>
              <a:ext uri="{28A0092B-C50C-407E-A947-70E740481C1C}">
                <a14:useLocalDpi xmlns:a14="http://schemas.microsoft.com/office/drawing/2010/main" val="0"/>
              </a:ext>
            </a:extLst>
          </a:blip>
          <a:srcRect b="25078"/>
          <a:stretch>
            <a:fillRect/>
          </a:stretch>
        </p:blipFill>
        <p:spPr bwMode="auto">
          <a:xfrm>
            <a:off x="5981701" y="3729620"/>
            <a:ext cx="3066583" cy="89721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1" name="Picture 43" descr="Engagement Indicators" title="Engagement Indicators"/>
          <p:cNvPicPr>
            <a:picLocks noChangeAspect="1" noChangeArrowheads="1"/>
          </p:cNvPicPr>
          <p:nvPr/>
        </p:nvPicPr>
        <p:blipFill>
          <a:blip r:embed="rId5" cstate="print">
            <a:extLst>
              <a:ext uri="{28A0092B-C50C-407E-A947-70E740481C1C}">
                <a14:useLocalDpi xmlns:a14="http://schemas.microsoft.com/office/drawing/2010/main" val="0"/>
              </a:ext>
            </a:extLst>
          </a:blip>
          <a:srcRect t="2" b="28935"/>
          <a:stretch>
            <a:fillRect/>
          </a:stretch>
        </p:blipFill>
        <p:spPr bwMode="auto">
          <a:xfrm>
            <a:off x="5982118" y="4790181"/>
            <a:ext cx="3055394" cy="8356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2" name="Picture 47" descr="Engagement Indicators" title="Engagement Indicators"/>
          <p:cNvPicPr>
            <a:picLocks noChangeAspect="1" noChangeArrowheads="1"/>
          </p:cNvPicPr>
          <p:nvPr/>
        </p:nvPicPr>
        <p:blipFill>
          <a:blip r:embed="rId6" cstate="print">
            <a:extLst>
              <a:ext uri="{28A0092B-C50C-407E-A947-70E740481C1C}">
                <a14:useLocalDpi xmlns:a14="http://schemas.microsoft.com/office/drawing/2010/main" val="0"/>
              </a:ext>
            </a:extLst>
          </a:blip>
          <a:srcRect b="24336"/>
          <a:stretch>
            <a:fillRect/>
          </a:stretch>
        </p:blipFill>
        <p:spPr bwMode="auto">
          <a:xfrm>
            <a:off x="5981701" y="5801765"/>
            <a:ext cx="3066584" cy="8636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7593" name="AutoShape 4" descr="Academic Challenge" title="Academic Challenge"/>
          <p:cNvSpPr>
            <a:spLocks noChangeArrowheads="1"/>
          </p:cNvSpPr>
          <p:nvPr/>
        </p:nvSpPr>
        <p:spPr bwMode="auto">
          <a:xfrm>
            <a:off x="822960" y="2403835"/>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rgbClr val="002D62"/>
                </a:solidFill>
              </a:rPr>
              <a:t>Academic Challenge</a:t>
            </a:r>
            <a:endParaRPr lang="en-US" altLang="en-US" sz="1800" dirty="0">
              <a:solidFill>
                <a:srgbClr val="002D62"/>
              </a:solidFill>
              <a:latin typeface="Tahoma" pitchFamily="34" charset="0"/>
            </a:endParaRPr>
          </a:p>
        </p:txBody>
      </p:sp>
      <p:sp>
        <p:nvSpPr>
          <p:cNvPr id="51" name="AutoShape 5" descr="Experiences with Faculty&#10;" title="Experiences with Faculty"/>
          <p:cNvSpPr>
            <a:spLocks noChangeArrowheads="1"/>
          </p:cNvSpPr>
          <p:nvPr/>
        </p:nvSpPr>
        <p:spPr bwMode="auto">
          <a:xfrm>
            <a:off x="822960" y="4887972"/>
            <a:ext cx="4206240" cy="640080"/>
          </a:xfrm>
          <a:prstGeom prst="homePlate">
            <a:avLst/>
          </a:prstGeom>
          <a:solidFill>
            <a:srgbClr val="EFAA22"/>
          </a:solidFill>
          <a:ln w="19050" cap="sq">
            <a:solidFill>
              <a:srgbClr val="000099"/>
            </a:solidFill>
            <a:miter lim="800000"/>
            <a:headEnd type="none" w="sm" len="sm"/>
            <a:tailEnd type="none" w="sm" len="sm"/>
          </a:ln>
          <a:effectLst/>
        </p:spPr>
        <p:txBody>
          <a:bodyPr wrap="none" anchor="ctr"/>
          <a:lstStyle/>
          <a:p>
            <a:pPr algn="ctr">
              <a:defRPr/>
            </a:pPr>
            <a:r>
              <a:rPr lang="en-US" b="1" dirty="0">
                <a:solidFill>
                  <a:srgbClr val="002D62"/>
                </a:solidFill>
                <a:latin typeface="Frutiger Linotype"/>
                <a:ea typeface="+mn-ea"/>
                <a:cs typeface="+mn-cs"/>
              </a:rPr>
              <a:t>Experiences with Faculty</a:t>
            </a:r>
          </a:p>
        </p:txBody>
      </p:sp>
      <p:sp>
        <p:nvSpPr>
          <p:cNvPr id="52" name="AutoShape 6" descr="Learning with Peers&#10;" title="Learning with Peers"/>
          <p:cNvSpPr>
            <a:spLocks noChangeArrowheads="1"/>
          </p:cNvSpPr>
          <p:nvPr/>
        </p:nvSpPr>
        <p:spPr bwMode="auto">
          <a:xfrm>
            <a:off x="822960" y="3858188"/>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p>
            <a:pPr algn="ctr">
              <a:buClr>
                <a:srgbClr val="E3C131"/>
              </a:buClr>
              <a:buFont typeface="Wingdings" pitchFamily="2" charset="2"/>
              <a:buNone/>
              <a:defRPr/>
            </a:pPr>
            <a:r>
              <a:rPr lang="en-US" b="1" dirty="0">
                <a:solidFill>
                  <a:srgbClr val="002D62"/>
                </a:solidFill>
                <a:latin typeface="Frutiger Linotype"/>
                <a:ea typeface="+mn-ea"/>
                <a:cs typeface="+mn-cs"/>
              </a:rPr>
              <a:t>Learning with Peers</a:t>
            </a:r>
          </a:p>
        </p:txBody>
      </p:sp>
      <p:sp>
        <p:nvSpPr>
          <p:cNvPr id="67596" name="AutoShape 7" descr="Campus Environment" title="Campus Environment"/>
          <p:cNvSpPr>
            <a:spLocks noChangeArrowheads="1"/>
          </p:cNvSpPr>
          <p:nvPr/>
        </p:nvSpPr>
        <p:spPr bwMode="auto">
          <a:xfrm>
            <a:off x="822960" y="5913546"/>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2D62"/>
              </a:solidFill>
              <a:latin typeface="Tahoma" pitchFamily="34" charset="0"/>
            </a:endParaRPr>
          </a:p>
          <a:p>
            <a:pPr algn="ctr" eaLnBrk="1" hangingPunct="1">
              <a:spcBef>
                <a:spcPct val="0"/>
              </a:spcBef>
              <a:buClrTx/>
              <a:buFontTx/>
              <a:buNone/>
            </a:pPr>
            <a:r>
              <a:rPr lang="en-US" altLang="en-US" sz="1800" b="1" dirty="0">
                <a:solidFill>
                  <a:srgbClr val="002D62"/>
                </a:solidFill>
              </a:rPr>
              <a:t>Campus Environment</a:t>
            </a:r>
          </a:p>
          <a:p>
            <a:pPr algn="ctr" eaLnBrk="1" hangingPunct="1">
              <a:spcBef>
                <a:spcPct val="0"/>
              </a:spcBef>
              <a:buClrTx/>
              <a:buFontTx/>
              <a:buNone/>
            </a:pPr>
            <a:endParaRPr lang="en-US" altLang="en-US" sz="1800" dirty="0">
              <a:solidFill>
                <a:srgbClr val="002D62"/>
              </a:solidFill>
              <a:latin typeface="Tahoma" pitchFamily="34" charset="0"/>
            </a:endParaRPr>
          </a:p>
        </p:txBody>
      </p:sp>
      <p:sp>
        <p:nvSpPr>
          <p:cNvPr id="67597" name="Rectangle 6"/>
          <p:cNvSpPr>
            <a:spLocks noChangeArrowheads="1"/>
          </p:cNvSpPr>
          <p:nvPr/>
        </p:nvSpPr>
        <p:spPr bwMode="auto">
          <a:xfrm>
            <a:off x="1066800" y="1736319"/>
            <a:ext cx="3648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Themes</a:t>
            </a:r>
          </a:p>
        </p:txBody>
      </p:sp>
      <p:sp>
        <p:nvSpPr>
          <p:cNvPr id="67598" name="Rectangle 54"/>
          <p:cNvSpPr>
            <a:spLocks noChangeArrowheads="1"/>
          </p:cNvSpPr>
          <p:nvPr/>
        </p:nvSpPr>
        <p:spPr bwMode="auto">
          <a:xfrm>
            <a:off x="5962650" y="1546225"/>
            <a:ext cx="318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Indicators</a:t>
            </a:r>
          </a:p>
        </p:txBody>
      </p:sp>
    </p:spTree>
    <p:extLst>
      <p:ext uri="{BB962C8B-B14F-4D97-AF65-F5344CB8AC3E}">
        <p14:creationId xmlns:p14="http://schemas.microsoft.com/office/powerpoint/2010/main" val="11530314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a:t>Survey Administration</a:t>
            </a:r>
          </a:p>
        </p:txBody>
      </p:sp>
      <p:sp>
        <p:nvSpPr>
          <p:cNvPr id="68611" name="Rectangle 3"/>
          <p:cNvSpPr>
            <a:spLocks noGrp="1" noChangeArrowheads="1"/>
          </p:cNvSpPr>
          <p:nvPr>
            <p:ph idx="1"/>
          </p:nvPr>
        </p:nvSpPr>
        <p:spPr>
          <a:xfrm>
            <a:off x="228600" y="1409700"/>
            <a:ext cx="5867400" cy="4953000"/>
          </a:xfrm>
        </p:spPr>
        <p:txBody>
          <a:bodyPr/>
          <a:lstStyle/>
          <a:p>
            <a:pPr marL="342900" indent="-342900">
              <a:spcAft>
                <a:spcPts val="600"/>
              </a:spcAft>
              <a:buClr>
                <a:srgbClr val="7A1A57"/>
              </a:buClr>
              <a:buFont typeface="Wingdings" panose="05000000000000000000" pitchFamily="2" charset="2"/>
              <a:buChar char="Ø"/>
            </a:pPr>
            <a:r>
              <a:rPr lang="en-US" altLang="en-US" dirty="0"/>
              <a:t>Census-administered or randomly sampled first-year students &amp; seniors</a:t>
            </a:r>
          </a:p>
          <a:p>
            <a:pPr marL="342900" indent="-342900">
              <a:spcAft>
                <a:spcPts val="600"/>
              </a:spcAft>
              <a:buClr>
                <a:srgbClr val="7A1A57"/>
              </a:buClr>
              <a:buFont typeface="Wingdings" panose="05000000000000000000" pitchFamily="2" charset="2"/>
              <a:buChar char="Ø"/>
            </a:pPr>
            <a:r>
              <a:rPr lang="en-US" altLang="en-US" dirty="0"/>
              <a:t>Mobile-optimized survey</a:t>
            </a:r>
          </a:p>
          <a:p>
            <a:pPr marL="342900" indent="-342900">
              <a:spcAft>
                <a:spcPts val="600"/>
              </a:spcAft>
              <a:buClr>
                <a:srgbClr val="7A1A57"/>
              </a:buClr>
              <a:buFont typeface="Wingdings" panose="05000000000000000000" pitchFamily="2" charset="2"/>
              <a:buChar char="Ø"/>
            </a:pPr>
            <a:r>
              <a:rPr lang="en-US" altLang="en-US" dirty="0"/>
              <a:t>Spring administration</a:t>
            </a:r>
          </a:p>
          <a:p>
            <a:pPr marL="342900" indent="-342900">
              <a:spcAft>
                <a:spcPts val="600"/>
              </a:spcAft>
              <a:buClr>
                <a:srgbClr val="7A1A57"/>
              </a:buClr>
              <a:buFont typeface="Wingdings" panose="05000000000000000000" pitchFamily="2" charset="2"/>
              <a:buChar char="Ø"/>
            </a:pPr>
            <a:r>
              <a:rPr lang="en-US" altLang="en-US" dirty="0"/>
              <a:t>Multiple follow-ups to increase response rates</a:t>
            </a:r>
          </a:p>
          <a:p>
            <a:pPr marL="342900" indent="-342900">
              <a:spcAft>
                <a:spcPts val="600"/>
              </a:spcAft>
              <a:buClr>
                <a:srgbClr val="7A1A57"/>
              </a:buClr>
              <a:buFont typeface="Wingdings" panose="05000000000000000000" pitchFamily="2" charset="2"/>
              <a:buChar char="Ø"/>
            </a:pPr>
            <a:r>
              <a:rPr lang="en-US" altLang="en-US" dirty="0"/>
              <a:t>Topical Modules provide </a:t>
            </a:r>
            <a:br>
              <a:rPr lang="en-US" altLang="en-US" dirty="0"/>
            </a:br>
            <a:r>
              <a:rPr lang="en-US" altLang="en-US" dirty="0"/>
              <a:t>option to delve deeper into </a:t>
            </a:r>
            <a:br>
              <a:rPr lang="en-US" altLang="en-US" dirty="0"/>
            </a:br>
            <a:r>
              <a:rPr lang="en-US" altLang="en-US" dirty="0"/>
              <a:t>the student experience</a:t>
            </a:r>
          </a:p>
          <a:p>
            <a:pPr marL="342900" indent="-342900">
              <a:spcAft>
                <a:spcPts val="600"/>
              </a:spcAft>
              <a:buClr>
                <a:srgbClr val="7A1A57"/>
              </a:buClr>
              <a:buFont typeface="Wingdings" panose="05000000000000000000" pitchFamily="2" charset="2"/>
              <a:buChar char="Ø"/>
            </a:pPr>
            <a:r>
              <a:rPr lang="en-US" altLang="en-US" dirty="0"/>
              <a:t>Consortium participation enables addition of custom questions</a:t>
            </a:r>
          </a:p>
        </p:txBody>
      </p:sp>
      <p:pic>
        <p:nvPicPr>
          <p:cNvPr id="68615" name="Picture 5" descr="NSSE Survey" title="N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731">
            <a:off x="5397526" y="2089480"/>
            <a:ext cx="3408477" cy="392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altLang="en-US" dirty="0"/>
              <a:t>A Commitment to Data Quality</a:t>
            </a:r>
          </a:p>
        </p:txBody>
      </p:sp>
      <p:sp>
        <p:nvSpPr>
          <p:cNvPr id="69636" name="Rectangle 3"/>
          <p:cNvSpPr>
            <a:spLocks noGrp="1" noChangeArrowheads="1"/>
          </p:cNvSpPr>
          <p:nvPr>
            <p:ph idx="1"/>
          </p:nvPr>
        </p:nvSpPr>
        <p:spPr>
          <a:xfrm>
            <a:off x="228600" y="1790837"/>
            <a:ext cx="4800600" cy="3162164"/>
          </a:xfrm>
        </p:spPr>
        <p:txBody>
          <a:bodyPr/>
          <a:lstStyle/>
          <a:p>
            <a:pPr marL="0" indent="0">
              <a:buNone/>
            </a:pPr>
            <a:r>
              <a:rPr lang="en-US" altLang="en-US" dirty="0">
                <a:solidFill>
                  <a:srgbClr val="7A1A57"/>
                </a:solidFill>
              </a:rPr>
              <a:t>NSSE’s Psychometric Portfolio presents evidence of validity, reliability, and other indicators of data quality. It serves </a:t>
            </a:r>
            <a:br>
              <a:rPr lang="en-US" altLang="en-US" dirty="0">
                <a:solidFill>
                  <a:srgbClr val="7A1A57"/>
                </a:solidFill>
              </a:rPr>
            </a:br>
            <a:r>
              <a:rPr lang="en-US" altLang="en-US" dirty="0">
                <a:solidFill>
                  <a:srgbClr val="7A1A57"/>
                </a:solidFill>
              </a:rPr>
              <a:t>higher education leaders, </a:t>
            </a:r>
            <a:br>
              <a:rPr lang="en-US" altLang="en-US" dirty="0">
                <a:solidFill>
                  <a:srgbClr val="7A1A57"/>
                </a:solidFill>
              </a:rPr>
            </a:br>
            <a:r>
              <a:rPr lang="en-US" altLang="en-US" dirty="0">
                <a:solidFill>
                  <a:srgbClr val="7A1A57"/>
                </a:solidFill>
              </a:rPr>
              <a:t>researchers, and </a:t>
            </a:r>
            <a:br>
              <a:rPr lang="en-US" altLang="en-US" dirty="0">
                <a:solidFill>
                  <a:srgbClr val="7A1A57"/>
                </a:solidFill>
              </a:rPr>
            </a:br>
            <a:r>
              <a:rPr lang="en-US" altLang="en-US" dirty="0">
                <a:solidFill>
                  <a:srgbClr val="7A1A57"/>
                </a:solidFill>
              </a:rPr>
              <a:t>professionals who </a:t>
            </a:r>
            <a:br>
              <a:rPr lang="en-US" altLang="en-US" dirty="0">
                <a:solidFill>
                  <a:srgbClr val="7A1A57"/>
                </a:solidFill>
              </a:rPr>
            </a:br>
            <a:r>
              <a:rPr lang="en-US" altLang="en-US" dirty="0">
                <a:solidFill>
                  <a:srgbClr val="7A1A57"/>
                </a:solidFill>
              </a:rPr>
              <a:t>use NSSE.</a:t>
            </a:r>
          </a:p>
        </p:txBody>
      </p:sp>
      <p:sp>
        <p:nvSpPr>
          <p:cNvPr id="69637" name="TextBox 6"/>
          <p:cNvSpPr txBox="1">
            <a:spLocks noChangeArrowheads="1"/>
          </p:cNvSpPr>
          <p:nvPr/>
        </p:nvSpPr>
        <p:spPr bwMode="auto">
          <a:xfrm>
            <a:off x="228600" y="525780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7A1A57"/>
                </a:solidFill>
                <a:latin typeface="Arial" panose="020B0604020202020204" pitchFamily="34" charset="0"/>
                <a:cs typeface="Arial" panose="020B0604020202020204" pitchFamily="34" charset="0"/>
              </a:rPr>
              <a:t>See the Psychometric Portfolio </a:t>
            </a:r>
            <a:endParaRPr lang="en-US" altLang="en-US" sz="2000" dirty="0">
              <a:solidFill>
                <a:srgbClr val="417FDD"/>
              </a:solidFill>
              <a:latin typeface="Arial" panose="020B0604020202020204" pitchFamily="34" charset="0"/>
              <a:cs typeface="Arial" panose="020B0604020202020204" pitchFamily="34" charset="0"/>
            </a:endParaRPr>
          </a:p>
          <a:p>
            <a:pPr eaLnBrk="1" hangingPunct="1">
              <a:spcBef>
                <a:spcPct val="0"/>
              </a:spcBef>
              <a:buClrTx/>
              <a:buFontTx/>
              <a:buNone/>
            </a:pPr>
            <a:r>
              <a:rPr lang="en-US" sz="2000" b="1" dirty="0">
                <a:solidFill>
                  <a:srgbClr val="417FDD"/>
                </a:solidFill>
                <a:latin typeface="Arial" panose="020B0604020202020204" pitchFamily="34" charset="0"/>
                <a:cs typeface="Arial" panose="020B0604020202020204" pitchFamily="34" charset="0"/>
              </a:rPr>
              <a:t>nsse.indiana.edu/</a:t>
            </a:r>
            <a:r>
              <a:rPr lang="en-US" sz="2000" b="1" dirty="0" err="1">
                <a:solidFill>
                  <a:srgbClr val="417FDD"/>
                </a:solidFill>
                <a:latin typeface="Arial" panose="020B0604020202020204" pitchFamily="34" charset="0"/>
                <a:cs typeface="Arial" panose="020B0604020202020204" pitchFamily="34" charset="0"/>
              </a:rPr>
              <a:t>nsse</a:t>
            </a:r>
            <a:r>
              <a:rPr lang="en-US" sz="2000" b="1" dirty="0">
                <a:solidFill>
                  <a:srgbClr val="417FDD"/>
                </a:solidFill>
                <a:latin typeface="Arial" panose="020B0604020202020204" pitchFamily="34" charset="0"/>
                <a:cs typeface="Arial" panose="020B0604020202020204" pitchFamily="34" charset="0"/>
              </a:rPr>
              <a:t>/psychometric-portfolio</a:t>
            </a:r>
            <a:endParaRPr lang="en-US" altLang="en-US" sz="2000" b="1" dirty="0">
              <a:solidFill>
                <a:srgbClr val="417FDD"/>
              </a:solidFill>
              <a:latin typeface="Arial" panose="020B0604020202020204" pitchFamily="34" charset="0"/>
              <a:cs typeface="Arial" panose="020B0604020202020204" pitchFamily="34" charset="0"/>
            </a:endParaRPr>
          </a:p>
        </p:txBody>
      </p:sp>
      <p:pic>
        <p:nvPicPr>
          <p:cNvPr id="2" name="Picture 1" descr="Engagement Indicators" title="Engagement Indicators"/>
          <p:cNvPicPr>
            <a:picLocks noChangeAspect="1"/>
          </p:cNvPicPr>
          <p:nvPr/>
        </p:nvPicPr>
        <p:blipFill>
          <a:blip r:embed="rId3"/>
          <a:stretch>
            <a:fillRect/>
          </a:stretch>
        </p:blipFill>
        <p:spPr>
          <a:xfrm rot="1651638">
            <a:off x="4504132" y="2943249"/>
            <a:ext cx="4049845" cy="2676809"/>
          </a:xfrm>
          <a:prstGeom prst="rect">
            <a:avLst/>
          </a:prstGeom>
          <a:effectLst>
            <a:outerShdw blurRad="368300" dist="38100" dir="18900000" algn="bl" rotWithShape="0">
              <a:prstClr val="black">
                <a:alpha val="40000"/>
              </a:prstClr>
            </a:outerShdw>
          </a:effectLst>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6" name="Rectangle 2" descr="Rectangle banner at bottom of slide" title="Rectangle banner at bottom of slide"/>
          <p:cNvSpPr txBox="1">
            <a:spLocks noChangeArrowheads="1"/>
          </p:cNvSpPr>
          <p:nvPr/>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4800" dirty="0">
                <a:solidFill>
                  <a:srgbClr val="FFF5B5"/>
                </a:solidFill>
                <a:latin typeface="Tahoma" pitchFamily="34" charset="0"/>
              </a:rPr>
              <a:t/>
            </a:r>
            <a:br>
              <a:rPr lang="en-US" altLang="en-US" sz="4800" dirty="0">
                <a:solidFill>
                  <a:srgbClr val="FFF5B5"/>
                </a:solidFill>
                <a:latin typeface="Tahoma" pitchFamily="34" charset="0"/>
              </a:rPr>
            </a:br>
            <a:endParaRPr lang="en-US" altLang="en-US" sz="4800" dirty="0">
              <a:solidFill>
                <a:srgbClr val="FFF5B5"/>
              </a:solidFill>
              <a:latin typeface="Tahoma" pitchFamily="34" charset="0"/>
            </a:endParaRPr>
          </a:p>
        </p:txBody>
      </p:sp>
      <p:sp>
        <p:nvSpPr>
          <p:cNvPr id="3" name="Title 2"/>
          <p:cNvSpPr>
            <a:spLocks noGrp="1"/>
          </p:cNvSpPr>
          <p:nvPr>
            <p:ph type="title"/>
          </p:nvPr>
        </p:nvSpPr>
        <p:spPr/>
        <p:txBody>
          <a:bodyPr/>
          <a:lstStyle/>
          <a:p>
            <a:pPr algn="ctr"/>
            <a:r>
              <a:rPr lang="en-US" dirty="0"/>
              <a:t>Selected NSSE Results for </a:t>
            </a:r>
            <a:r>
              <a:rPr lang="en-US" dirty="0">
                <a:solidFill>
                  <a:srgbClr val="FF0000"/>
                </a:solidFill>
              </a:rPr>
              <a:t>[Institution]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a:t>NSSE 2021 Institutions</a:t>
            </a:r>
            <a:br>
              <a:rPr lang="en-US" altLang="en-US" dirty="0"/>
            </a:br>
            <a:r>
              <a:rPr lang="en-US" altLang="en-US" dirty="0"/>
              <a:t>by Carnegie Classification</a:t>
            </a:r>
          </a:p>
        </p:txBody>
      </p:sp>
      <p:graphicFrame>
        <p:nvGraphicFramePr>
          <p:cNvPr id="71683" name="Object 3" descr="Institutions by Carnegie Classification" title="Institutions by Carnegie Classification"/>
          <p:cNvGraphicFramePr>
            <a:graphicFrameLocks noGrp="1" noChangeAspect="1"/>
          </p:cNvGraphicFramePr>
          <p:nvPr>
            <p:ph idx="1"/>
            <p:extLst>
              <p:ext uri="{D42A27DB-BD31-4B8C-83A1-F6EECF244321}">
                <p14:modId xmlns:p14="http://schemas.microsoft.com/office/powerpoint/2010/main" val="2685550919"/>
              </p:ext>
            </p:extLst>
          </p:nvPr>
        </p:nvGraphicFramePr>
        <p:xfrm>
          <a:off x="436563" y="2108200"/>
          <a:ext cx="8248650" cy="3859213"/>
        </p:xfrm>
        <a:graphic>
          <a:graphicData uri="http://schemas.openxmlformats.org/presentationml/2006/ole">
            <mc:AlternateContent xmlns:mc="http://schemas.openxmlformats.org/markup-compatibility/2006">
              <mc:Choice xmlns:v="urn:schemas-microsoft-com:vml" Requires="v">
                <p:oleObj spid="_x0000_s72338" name="Worksheet" r:id="rId4" imgW="8485632" imgH="3970782" progId="Excel.Sheet.8">
                  <p:embed/>
                </p:oleObj>
              </mc:Choice>
              <mc:Fallback>
                <p:oleObj name="Worksheet" r:id="rId4" imgW="8485632" imgH="3970782" progId="Excel.Sheet.8">
                  <p:embed/>
                  <p:pic>
                    <p:nvPicPr>
                      <p:cNvPr id="0" name="Picture 301"/>
                      <p:cNvPicPr>
                        <a:picLocks noGrp="1" noChangeAspect="1" noChangeArrowheads="1"/>
                      </p:cNvPicPr>
                      <p:nvPr/>
                    </p:nvPicPr>
                    <p:blipFill>
                      <a:blip r:embed="rId5"/>
                      <a:srcRect/>
                      <a:stretch>
                        <a:fillRect/>
                      </a:stretch>
                    </p:blipFill>
                    <p:spPr bwMode="auto">
                      <a:xfrm>
                        <a:off x="436563" y="2108200"/>
                        <a:ext cx="8248650" cy="3859213"/>
                      </a:xfrm>
                      <a:prstGeom prst="rect">
                        <a:avLst/>
                      </a:prstGeom>
                      <a:noFill/>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Respondents by Race, Ethnicity, and Nationality" title="Respondents by Race, Ethnicity, and Nationality"/>
          <p:cNvSpPr>
            <a:spLocks noGrp="1" noChangeArrowheads="1"/>
          </p:cNvSpPr>
          <p:nvPr>
            <p:ph type="title"/>
          </p:nvPr>
        </p:nvSpPr>
        <p:spPr/>
        <p:txBody>
          <a:bodyPr/>
          <a:lstStyle/>
          <a:p>
            <a:r>
              <a:rPr lang="en-US" altLang="en-US" dirty="0"/>
              <a:t>NSSE 2021 Percentage Respondents by Race, Ethnicity, and Nationality</a:t>
            </a:r>
          </a:p>
        </p:txBody>
      </p:sp>
      <p:graphicFrame>
        <p:nvGraphicFramePr>
          <p:cNvPr id="493682" name="Group 114" descr="NSSE 2020 Percentage Respondents by Race, Ethnicity, and Nationality" title="NSSE 2020 Percentage Respondents by Race, Ethnicity, and Nationality"/>
          <p:cNvGraphicFramePr>
            <a:graphicFrameLocks noGrp="1"/>
          </p:cNvGraphicFramePr>
          <p:nvPr>
            <p:ph idx="1"/>
            <p:extLst>
              <p:ext uri="{D42A27DB-BD31-4B8C-83A1-F6EECF244321}">
                <p14:modId xmlns:p14="http://schemas.microsoft.com/office/powerpoint/2010/main" val="699333518"/>
              </p:ext>
            </p:extLst>
          </p:nvPr>
        </p:nvGraphicFramePr>
        <p:xfrm>
          <a:off x="533401" y="1828800"/>
          <a:ext cx="8305799" cy="4724401"/>
        </p:xfrm>
        <a:graphic>
          <a:graphicData uri="http://schemas.openxmlformats.org/drawingml/2006/table">
            <a:tbl>
              <a:tblPr firstRow="1"/>
              <a:tblGrid>
                <a:gridCol w="44195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1026855">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200" b="1" i="0" u="none" strike="noStrike" cap="none" normalizeH="0" baseline="0" dirty="0">
                          <a:ln>
                            <a:noFill/>
                          </a:ln>
                          <a:solidFill>
                            <a:srgbClr val="002D62"/>
                          </a:solidFill>
                          <a:effectLst/>
                          <a:latin typeface="+mj-lt"/>
                          <a:ea typeface="Osaka"/>
                          <a:cs typeface="Arial" panose="020B0604020202020204" pitchFamily="34" charset="0"/>
                        </a:rPr>
                        <a:t>Race/Ethnicity</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mj-lt"/>
                          <a:ea typeface="Osaka"/>
                          <a:cs typeface="Arial" panose="020B0604020202020204" pitchFamily="34" charset="0"/>
                        </a:rPr>
                        <a:t>NSSE 2021 Respondents</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mj-lt"/>
                          <a:ea typeface="Osaka"/>
                          <a:cs typeface="Arial" panose="020B0604020202020204" pitchFamily="34" charset="0"/>
                        </a:rPr>
                        <a:t>U.S. Bachelor’s-Granting Population</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extLst>
                  <a:ext uri="{0D108BD9-81ED-4DB2-BD59-A6C34878D82A}">
                    <a16:rowId xmlns:a16="http://schemas.microsoft.com/office/drawing/2014/main" val="10000"/>
                  </a:ext>
                </a:extLst>
              </a:tr>
              <a:tr h="501061">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African American/Black</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10</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12</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American Indian/Alaska Native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431">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Asian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6</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defRPr/>
                      </a:pPr>
                      <a:r>
                        <a:rPr kumimoji="0" lang="en-US" sz="1600" b="1" i="0" u="none" strike="noStrike" cap="none" normalizeH="0" baseline="0" dirty="0">
                          <a:ln>
                            <a:noFill/>
                          </a:ln>
                          <a:solidFill>
                            <a:srgbClr val="002D62"/>
                          </a:solidFill>
                          <a:effectLst/>
                          <a:latin typeface="Arial" panose="020B0604020202020204" pitchFamily="34" charset="0"/>
                          <a:ea typeface="+mn-ea"/>
                          <a:cs typeface="Arial" panose="020B0604020202020204" pitchFamily="34" charset="0"/>
                        </a:rPr>
                        <a:t>Native Hawaiian/other Pacific Islander</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Caucasian/White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62</a:t>
                      </a:r>
                      <a:endPar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endParaRP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54</a:t>
                      </a:r>
                      <a:endPar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endParaRP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Hispanic/Latino</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417FDD"/>
                          </a:solidFill>
                          <a:effectLst/>
                          <a:latin typeface="Arial" panose="020B0604020202020204" pitchFamily="34" charset="0"/>
                          <a:ea typeface="Calibri" pitchFamily="34" charset="0"/>
                          <a:cs typeface="Arial" panose="020B0604020202020204" pitchFamily="34" charset="0"/>
                        </a:rPr>
                        <a:t>15</a:t>
                      </a:r>
                      <a:endPar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endParaRP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17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Multiracial/multiethnic</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550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Foreign/nonresident alien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3</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417FDD"/>
                          </a:solidFill>
                          <a:effectLst/>
                          <a:latin typeface="Arial" panose="020B0604020202020204" pitchFamily="34" charset="0"/>
                          <a:ea typeface="Calibri" pitchFamily="34" charset="0"/>
                          <a:cs typeface="Arial" panose="020B0604020202020204" pitchFamily="34" charset="0"/>
                        </a:rPr>
                        <a:t>5</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a:t>NSSE 2021 Survey </a:t>
            </a:r>
            <a:br>
              <a:rPr lang="en-US" altLang="en-US" dirty="0"/>
            </a:br>
            <a:r>
              <a:rPr lang="en-US" altLang="en-US" dirty="0"/>
              <a:t>Population and Respondents</a:t>
            </a:r>
          </a:p>
        </p:txBody>
      </p:sp>
      <p:sp>
        <p:nvSpPr>
          <p:cNvPr id="73731" name="Rectangle 3"/>
          <p:cNvSpPr>
            <a:spLocks noGrp="1" noChangeArrowheads="1"/>
          </p:cNvSpPr>
          <p:nvPr>
            <p:ph type="body" idx="1"/>
          </p:nvPr>
        </p:nvSpPr>
        <p:spPr>
          <a:xfrm>
            <a:off x="228600" y="1752600"/>
            <a:ext cx="5486400" cy="3905251"/>
          </a:xfrm>
        </p:spPr>
        <p:txBody>
          <a:bodyPr/>
          <a:lstStyle/>
          <a:p>
            <a:pPr marL="342900" indent="-342900">
              <a:buClr>
                <a:srgbClr val="7A1A57"/>
              </a:buClr>
              <a:buFont typeface="Wingdings" panose="05000000000000000000" pitchFamily="2" charset="2"/>
              <a:buChar char="Ø"/>
            </a:pPr>
            <a:r>
              <a:rPr lang="en-US" altLang="en-US" dirty="0" smtClean="0"/>
              <a:t>Approximately 890,000 </a:t>
            </a:r>
            <a:r>
              <a:rPr lang="en-US" altLang="en-US" dirty="0"/>
              <a:t>students were invited to participate in NSSE 2021, with </a:t>
            </a:r>
            <a:r>
              <a:rPr lang="en-US" altLang="en-US" dirty="0" smtClean="0"/>
              <a:t>211,667 </a:t>
            </a:r>
            <a:r>
              <a:rPr lang="en-US" altLang="en-US" dirty="0"/>
              <a:t>responding.</a:t>
            </a:r>
          </a:p>
          <a:p>
            <a:pPr marL="342900" indent="-342900">
              <a:buClr>
                <a:srgbClr val="7A1A57"/>
              </a:buClr>
              <a:buFont typeface="Wingdings" panose="05000000000000000000" pitchFamily="2" charset="2"/>
              <a:buChar char="Ø"/>
            </a:pPr>
            <a:endParaRPr lang="en-US" altLang="en-US" dirty="0"/>
          </a:p>
          <a:p>
            <a:pPr marL="342900" indent="-342900">
              <a:buClr>
                <a:srgbClr val="7A1A57"/>
              </a:buClr>
              <a:buFont typeface="Wingdings" panose="05000000000000000000" pitchFamily="2" charset="2"/>
              <a:buChar char="Ø"/>
            </a:pPr>
            <a:r>
              <a:rPr lang="en-US" altLang="en-US" dirty="0">
                <a:solidFill>
                  <a:srgbClr val="FF0000"/>
                </a:solidFill>
              </a:rPr>
              <a:t>x</a:t>
            </a:r>
            <a:r>
              <a:rPr lang="en-US" altLang="en-US" dirty="0"/>
              <a:t> </a:t>
            </a:r>
            <a:r>
              <a:rPr lang="en-US" altLang="en-US" dirty="0">
                <a:solidFill>
                  <a:srgbClr val="FF0000"/>
                </a:solidFill>
              </a:rPr>
              <a:t>[Institution]</a:t>
            </a:r>
            <a:r>
              <a:rPr lang="en-US" altLang="en-US" dirty="0"/>
              <a:t> students were invited to participate, with </a:t>
            </a:r>
            <a:r>
              <a:rPr lang="en-US" altLang="en-US" dirty="0">
                <a:solidFill>
                  <a:srgbClr val="FF0000"/>
                </a:solidFill>
              </a:rPr>
              <a:t>x</a:t>
            </a:r>
            <a:r>
              <a:rPr lang="en-US" altLang="en-US" dirty="0"/>
              <a:t> responding.</a:t>
            </a:r>
          </a:p>
        </p:txBody>
      </p:sp>
      <p:pic>
        <p:nvPicPr>
          <p:cNvPr id="73732" name="Picture 5" descr="Two students" title="Two stud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7" t="1909" r="2884" b="2187"/>
          <a:stretch/>
        </p:blipFill>
        <p:spPr bwMode="auto">
          <a:xfrm>
            <a:off x="5867400" y="2438400"/>
            <a:ext cx="2533650" cy="382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228600"/>
            <a:ext cx="8915400" cy="1143000"/>
          </a:xfrm>
        </p:spPr>
        <p:txBody>
          <a:bodyPr/>
          <a:lstStyle/>
          <a:p>
            <a:r>
              <a:rPr lang="en-US" altLang="en-US" dirty="0"/>
              <a:t>NSSE 2021 U.S. Institution </a:t>
            </a:r>
            <a:br>
              <a:rPr lang="en-US" altLang="en-US" dirty="0"/>
            </a:br>
            <a:r>
              <a:rPr lang="en-US" altLang="en-US" dirty="0"/>
              <a:t>Response Rates</a:t>
            </a:r>
          </a:p>
        </p:txBody>
      </p:sp>
      <p:sp>
        <p:nvSpPr>
          <p:cNvPr id="74755" name="Rectangle 3"/>
          <p:cNvSpPr>
            <a:spLocks noGrp="1" noChangeArrowheads="1"/>
          </p:cNvSpPr>
          <p:nvPr>
            <p:ph type="body" idx="1"/>
          </p:nvPr>
        </p:nvSpPr>
        <p:spPr>
          <a:xfrm>
            <a:off x="152400" y="1524000"/>
            <a:ext cx="8991600" cy="1524000"/>
          </a:xfrm>
        </p:spPr>
        <p:txBody>
          <a:bodyPr/>
          <a:lstStyle/>
          <a:p>
            <a:pPr marL="0" indent="0">
              <a:buNone/>
            </a:pPr>
            <a:r>
              <a:rPr lang="en-US" altLang="en-US" sz="3200" dirty="0">
                <a:solidFill>
                  <a:srgbClr val="FF0000"/>
                </a:solidFill>
              </a:rPr>
              <a:t>[Your institution’s]</a:t>
            </a:r>
            <a:r>
              <a:rPr lang="en-US" altLang="en-US" sz="3200" dirty="0"/>
              <a:t> response rate = </a:t>
            </a:r>
            <a:r>
              <a:rPr lang="en-US" altLang="en-US" sz="3200" dirty="0">
                <a:solidFill>
                  <a:srgbClr val="FF0000"/>
                </a:solidFill>
              </a:rPr>
              <a:t>x</a:t>
            </a:r>
            <a:r>
              <a:rPr lang="en-US" altLang="en-US" sz="3200" dirty="0"/>
              <a:t>%</a:t>
            </a:r>
          </a:p>
          <a:p>
            <a:r>
              <a:rPr lang="en-US" altLang="en-US" sz="3200" dirty="0"/>
              <a:t>All US NSSE 2021 institutions = 30%</a:t>
            </a:r>
          </a:p>
          <a:p>
            <a:endParaRPr lang="en-US" altLang="en-US" sz="1800" dirty="0"/>
          </a:p>
          <a:p>
            <a:pPr>
              <a:tabLst>
                <a:tab pos="2514600" algn="r"/>
              </a:tabLst>
            </a:pPr>
            <a:r>
              <a:rPr lang="en-US" altLang="en-US" dirty="0">
                <a:solidFill>
                  <a:srgbClr val="7A1A57"/>
                </a:solidFill>
              </a:rPr>
              <a:t>	NSSE 2021 </a:t>
            </a:r>
            <a:br>
              <a:rPr lang="en-US" altLang="en-US" dirty="0">
                <a:solidFill>
                  <a:srgbClr val="7A1A57"/>
                </a:solidFill>
              </a:rPr>
            </a:br>
            <a:r>
              <a:rPr lang="en-US" altLang="en-US" dirty="0">
                <a:solidFill>
                  <a:srgbClr val="7A1A57"/>
                </a:solidFill>
              </a:rPr>
              <a:t>	U.S. Average </a:t>
            </a:r>
            <a:br>
              <a:rPr lang="en-US" altLang="en-US" dirty="0">
                <a:solidFill>
                  <a:srgbClr val="7A1A57"/>
                </a:solidFill>
              </a:rPr>
            </a:br>
            <a:r>
              <a:rPr lang="en-US" altLang="en-US" dirty="0">
                <a:solidFill>
                  <a:srgbClr val="7A1A57"/>
                </a:solidFill>
              </a:rPr>
              <a:t>	Institutional </a:t>
            </a:r>
            <a:br>
              <a:rPr lang="en-US" altLang="en-US" dirty="0">
                <a:solidFill>
                  <a:srgbClr val="7A1A57"/>
                </a:solidFill>
              </a:rPr>
            </a:br>
            <a:r>
              <a:rPr lang="en-US" altLang="en-US" dirty="0">
                <a:solidFill>
                  <a:srgbClr val="7A1A57"/>
                </a:solidFill>
              </a:rPr>
              <a:t>	Response Rates </a:t>
            </a:r>
            <a:br>
              <a:rPr lang="en-US" altLang="en-US" dirty="0">
                <a:solidFill>
                  <a:srgbClr val="7A1A57"/>
                </a:solidFill>
              </a:rPr>
            </a:br>
            <a:r>
              <a:rPr lang="en-US" altLang="en-US" dirty="0">
                <a:solidFill>
                  <a:srgbClr val="7A1A57"/>
                </a:solidFill>
              </a:rPr>
              <a:t>	by Enrollment:</a:t>
            </a:r>
          </a:p>
          <a:p>
            <a:endParaRPr lang="en-US" altLang="en-US" dirty="0"/>
          </a:p>
        </p:txBody>
      </p:sp>
      <p:graphicFrame>
        <p:nvGraphicFramePr>
          <p:cNvPr id="2" name="Table 1" descr="Institution Response Rates" title="Institution Response Rates"/>
          <p:cNvGraphicFramePr>
            <a:graphicFrameLocks noGrp="1"/>
          </p:cNvGraphicFramePr>
          <p:nvPr>
            <p:extLst>
              <p:ext uri="{D42A27DB-BD31-4B8C-83A1-F6EECF244321}">
                <p14:modId xmlns:p14="http://schemas.microsoft.com/office/powerpoint/2010/main" val="295762392"/>
              </p:ext>
            </p:extLst>
          </p:nvPr>
        </p:nvGraphicFramePr>
        <p:xfrm>
          <a:off x="2971800" y="3505200"/>
          <a:ext cx="5867400" cy="2489200"/>
        </p:xfrm>
        <a:graphic>
          <a:graphicData uri="http://schemas.openxmlformats.org/drawingml/2006/table">
            <a:tbl>
              <a:tblPr firstRow="1" bandRow="1">
                <a:tableStyleId>{5C22544A-7EE6-4342-B048-85BDC9FD1C3A}</a:tableStyleId>
              </a:tblPr>
              <a:tblGrid>
                <a:gridCol w="2161673">
                  <a:extLst>
                    <a:ext uri="{9D8B030D-6E8A-4147-A177-3AD203B41FA5}">
                      <a16:colId xmlns:a16="http://schemas.microsoft.com/office/drawing/2014/main" val="20000"/>
                    </a:ext>
                  </a:extLst>
                </a:gridCol>
                <a:gridCol w="1671695">
                  <a:extLst>
                    <a:ext uri="{9D8B030D-6E8A-4147-A177-3AD203B41FA5}">
                      <a16:colId xmlns:a16="http://schemas.microsoft.com/office/drawing/2014/main" val="20001"/>
                    </a:ext>
                  </a:extLst>
                </a:gridCol>
                <a:gridCol w="2034032">
                  <a:extLst>
                    <a:ext uri="{9D8B030D-6E8A-4147-A177-3AD203B41FA5}">
                      <a16:colId xmlns:a16="http://schemas.microsoft.com/office/drawing/2014/main" val="20002"/>
                    </a:ext>
                  </a:extLst>
                </a:gridCol>
              </a:tblGrid>
              <a:tr h="370840">
                <a:tc>
                  <a:txBody>
                    <a:bodyPr/>
                    <a:lstStyle/>
                    <a:p>
                      <a:r>
                        <a:rPr lang="en-US" dirty="0">
                          <a:solidFill>
                            <a:srgbClr val="002D62"/>
                          </a:solidFill>
                          <a:latin typeface="Arial" panose="020B0604020202020204" pitchFamily="34" charset="0"/>
                          <a:cs typeface="Arial" panose="020B0604020202020204" pitchFamily="34" charset="0"/>
                        </a:rPr>
                        <a:t>Undergraduate Enrollment</a:t>
                      </a:r>
                    </a:p>
                  </a:txBody>
                  <a:tcPr>
                    <a:solidFill>
                      <a:srgbClr val="417FDD">
                        <a:alpha val="20000"/>
                      </a:srgbClr>
                    </a:solidFill>
                  </a:tcPr>
                </a:tc>
                <a:tc>
                  <a:txBody>
                    <a:bodyPr/>
                    <a:lstStyle/>
                    <a:p>
                      <a:pPr marL="0" indent="0" algn="ctr" defTabSz="1143000"/>
                      <a:r>
                        <a:rPr lang="en-US" dirty="0">
                          <a:solidFill>
                            <a:srgbClr val="002D62"/>
                          </a:solidFill>
                          <a:latin typeface="Arial" panose="020B0604020202020204" pitchFamily="34" charset="0"/>
                          <a:cs typeface="Arial" panose="020B0604020202020204" pitchFamily="34" charset="0"/>
                        </a:rPr>
                        <a:t>2020</a:t>
                      </a:r>
                    </a:p>
                  </a:txBody>
                  <a:tcPr anchor="b">
                    <a:solidFill>
                      <a:srgbClr val="417FDD">
                        <a:alpha val="20000"/>
                      </a:srgbClr>
                    </a:solidFill>
                  </a:tcPr>
                </a:tc>
                <a:tc>
                  <a:txBody>
                    <a:bodyPr/>
                    <a:lstStyle/>
                    <a:p>
                      <a:pPr marL="228600" indent="0" algn="ctr" defTabSz="1143000"/>
                      <a:r>
                        <a:rPr lang="en-US" dirty="0" smtClean="0">
                          <a:solidFill>
                            <a:srgbClr val="002D62"/>
                          </a:solidFill>
                          <a:latin typeface="Arial" panose="020B0604020202020204" pitchFamily="34" charset="0"/>
                          <a:cs typeface="Arial" panose="020B0604020202020204" pitchFamily="34" charset="0"/>
                        </a:rPr>
                        <a:t>2021</a:t>
                      </a:r>
                      <a:endParaRPr lang="en-US" dirty="0">
                        <a:solidFill>
                          <a:srgbClr val="002D62"/>
                        </a:solidFill>
                        <a:latin typeface="Arial" panose="020B0604020202020204" pitchFamily="34" charset="0"/>
                        <a:cs typeface="Arial" panose="020B0604020202020204" pitchFamily="34" charset="0"/>
                      </a:endParaRPr>
                    </a:p>
                  </a:txBody>
                  <a:tcPr anchor="b">
                    <a:solidFill>
                      <a:srgbClr val="417FDD">
                        <a:alpha val="20000"/>
                      </a:srgbClr>
                    </a:solidFill>
                  </a:tcPr>
                </a:tc>
                <a:extLst>
                  <a:ext uri="{0D108BD9-81ED-4DB2-BD59-A6C34878D82A}">
                    <a16:rowId xmlns:a16="http://schemas.microsoft.com/office/drawing/2014/main" val="10000"/>
                  </a:ext>
                </a:extLst>
              </a:tr>
              <a:tr h="370840">
                <a:tc>
                  <a:txBody>
                    <a:bodyPr/>
                    <a:lstStyle/>
                    <a:p>
                      <a:r>
                        <a:rPr lang="en-US" dirty="0">
                          <a:solidFill>
                            <a:srgbClr val="002D62"/>
                          </a:solidFill>
                          <a:latin typeface="Arial" panose="020B0604020202020204" pitchFamily="34" charset="0"/>
                          <a:cs typeface="Arial" panose="020B0604020202020204" pitchFamily="34" charset="0"/>
                        </a:rPr>
                        <a:t>2,500 or fewer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002D62"/>
                          </a:solidFill>
                          <a:latin typeface="Arial" panose="020B0604020202020204" pitchFamily="34" charset="0"/>
                          <a:cs typeface="Arial" panose="020B0604020202020204" pitchFamily="34" charset="0"/>
                        </a:rPr>
                        <a:t>36</a:t>
                      </a:r>
                    </a:p>
                  </a:txBody>
                  <a:tcPr marR="7315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smtClean="0">
                          <a:solidFill>
                            <a:srgbClr val="002D62"/>
                          </a:solidFill>
                          <a:latin typeface="Arial" panose="020B0604020202020204" pitchFamily="34" charset="0"/>
                          <a:cs typeface="Arial" panose="020B0604020202020204" pitchFamily="34" charset="0"/>
                        </a:rPr>
                        <a:t>35</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1"/>
                  </a:ext>
                </a:extLst>
              </a:tr>
              <a:tr h="370840">
                <a:tc>
                  <a:txBody>
                    <a:bodyPr/>
                    <a:lstStyle/>
                    <a:p>
                      <a:r>
                        <a:rPr lang="en-US" dirty="0">
                          <a:solidFill>
                            <a:srgbClr val="002D62"/>
                          </a:solidFill>
                          <a:latin typeface="Arial" panose="020B0604020202020204" pitchFamily="34" charset="0"/>
                          <a:cs typeface="Arial" panose="020B0604020202020204" pitchFamily="34" charset="0"/>
                        </a:rPr>
                        <a:t>2,501 to 4,999</a:t>
                      </a:r>
                    </a:p>
                  </a:txBody>
                  <a:tcPr/>
                </a:tc>
                <a:tc>
                  <a:txBody>
                    <a:bodyPr/>
                    <a:lstStyle/>
                    <a:p>
                      <a:pPr algn="r"/>
                      <a:r>
                        <a:rPr lang="en-US" dirty="0">
                          <a:solidFill>
                            <a:srgbClr val="002D62"/>
                          </a:solidFill>
                          <a:latin typeface="Arial" panose="020B0604020202020204" pitchFamily="34" charset="0"/>
                          <a:cs typeface="Arial" panose="020B0604020202020204" pitchFamily="34" charset="0"/>
                        </a:rPr>
                        <a:t>28</a:t>
                      </a:r>
                    </a:p>
                  </a:txBody>
                  <a:tcPr marR="731520"/>
                </a:tc>
                <a:tc>
                  <a:txBody>
                    <a:bodyPr/>
                    <a:lstStyle/>
                    <a:p>
                      <a:pPr algn="r"/>
                      <a:r>
                        <a:rPr lang="en-US" dirty="0" smtClean="0">
                          <a:solidFill>
                            <a:srgbClr val="002D62"/>
                          </a:solidFill>
                          <a:latin typeface="Arial" panose="020B0604020202020204" pitchFamily="34" charset="0"/>
                          <a:cs typeface="Arial" panose="020B0604020202020204" pitchFamily="34" charset="0"/>
                        </a:rPr>
                        <a:t>30</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2"/>
                  </a:ext>
                </a:extLst>
              </a:tr>
              <a:tr h="370840">
                <a:tc>
                  <a:txBody>
                    <a:bodyPr/>
                    <a:lstStyle/>
                    <a:p>
                      <a:r>
                        <a:rPr lang="en-US" dirty="0">
                          <a:solidFill>
                            <a:srgbClr val="002D62"/>
                          </a:solidFill>
                          <a:latin typeface="Arial" panose="020B0604020202020204" pitchFamily="34" charset="0"/>
                          <a:cs typeface="Arial" panose="020B0604020202020204" pitchFamily="34" charset="0"/>
                        </a:rPr>
                        <a:t>5,000</a:t>
                      </a:r>
                      <a:r>
                        <a:rPr lang="en-US" baseline="0" dirty="0">
                          <a:solidFill>
                            <a:srgbClr val="002D62"/>
                          </a:solidFill>
                          <a:latin typeface="Arial" panose="020B0604020202020204" pitchFamily="34" charset="0"/>
                          <a:cs typeface="Arial" panose="020B0604020202020204" pitchFamily="34" charset="0"/>
                        </a:rPr>
                        <a:t> to 9,999</a:t>
                      </a:r>
                      <a:endParaRPr lang="en-US" dirty="0">
                        <a:solidFill>
                          <a:srgbClr val="002D62"/>
                        </a:solidFill>
                        <a:latin typeface="Arial" panose="020B0604020202020204" pitchFamily="34" charset="0"/>
                        <a:cs typeface="Arial" panose="020B0604020202020204" pitchFamily="34" charset="0"/>
                      </a:endParaRPr>
                    </a:p>
                  </a:txBody>
                  <a:tcPr/>
                </a:tc>
                <a:tc>
                  <a:txBody>
                    <a:bodyPr/>
                    <a:lstStyle/>
                    <a:p>
                      <a:pPr algn="r"/>
                      <a:r>
                        <a:rPr lang="en-US" dirty="0">
                          <a:solidFill>
                            <a:srgbClr val="002D62"/>
                          </a:solidFill>
                          <a:latin typeface="Arial" panose="020B0604020202020204" pitchFamily="34" charset="0"/>
                          <a:cs typeface="Arial" panose="020B0604020202020204" pitchFamily="34" charset="0"/>
                        </a:rPr>
                        <a:t>25</a:t>
                      </a:r>
                    </a:p>
                  </a:txBody>
                  <a:tcPr marR="731520"/>
                </a:tc>
                <a:tc>
                  <a:txBody>
                    <a:bodyPr/>
                    <a:lstStyle/>
                    <a:p>
                      <a:pPr algn="r"/>
                      <a:r>
                        <a:rPr lang="en-US" dirty="0" smtClean="0">
                          <a:solidFill>
                            <a:srgbClr val="002D62"/>
                          </a:solidFill>
                          <a:latin typeface="Arial" panose="020B0604020202020204" pitchFamily="34" charset="0"/>
                          <a:cs typeface="Arial" panose="020B0604020202020204" pitchFamily="34" charset="0"/>
                        </a:rPr>
                        <a:t>24</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3"/>
                  </a:ext>
                </a:extLst>
              </a:tr>
              <a:tr h="370840">
                <a:tc>
                  <a:txBody>
                    <a:bodyPr/>
                    <a:lstStyle/>
                    <a:p>
                      <a:r>
                        <a:rPr lang="en-US" dirty="0">
                          <a:solidFill>
                            <a:srgbClr val="002D62"/>
                          </a:solidFill>
                          <a:latin typeface="Arial" panose="020B0604020202020204" pitchFamily="34" charset="0"/>
                          <a:cs typeface="Arial" panose="020B0604020202020204" pitchFamily="34" charset="0"/>
                        </a:rPr>
                        <a:t>10,000 or more</a:t>
                      </a:r>
                    </a:p>
                  </a:txBody>
                  <a:tcPr/>
                </a:tc>
                <a:tc>
                  <a:txBody>
                    <a:bodyPr/>
                    <a:lstStyle/>
                    <a:p>
                      <a:pPr algn="r"/>
                      <a:r>
                        <a:rPr lang="en-US" dirty="0">
                          <a:solidFill>
                            <a:srgbClr val="002D62"/>
                          </a:solidFill>
                          <a:latin typeface="Arial" panose="020B0604020202020204" pitchFamily="34" charset="0"/>
                          <a:cs typeface="Arial" panose="020B0604020202020204" pitchFamily="34" charset="0"/>
                        </a:rPr>
                        <a:t>23</a:t>
                      </a:r>
                    </a:p>
                  </a:txBody>
                  <a:tcPr marR="731520"/>
                </a:tc>
                <a:tc>
                  <a:txBody>
                    <a:bodyPr/>
                    <a:lstStyle/>
                    <a:p>
                      <a:pPr algn="r"/>
                      <a:r>
                        <a:rPr lang="en-US" dirty="0" smtClean="0">
                          <a:solidFill>
                            <a:srgbClr val="002D62"/>
                          </a:solidFill>
                          <a:latin typeface="Arial" panose="020B0604020202020204" pitchFamily="34" charset="0"/>
                          <a:cs typeface="Arial" panose="020B0604020202020204" pitchFamily="34" charset="0"/>
                        </a:rPr>
                        <a:t>22</a:t>
                      </a:r>
                      <a:endParaRPr lang="en-US" dirty="0">
                        <a:solidFill>
                          <a:srgbClr val="002D62"/>
                        </a:solidFill>
                        <a:latin typeface="Arial" panose="020B0604020202020204" pitchFamily="34" charset="0"/>
                        <a:cs typeface="Arial" panose="020B0604020202020204" pitchFamily="34" charset="0"/>
                      </a:endParaRPr>
                    </a:p>
                  </a:txBody>
                  <a:tcPr marR="731520"/>
                </a:tc>
                <a:extLst>
                  <a:ext uri="{0D108BD9-81ED-4DB2-BD59-A6C34878D82A}">
                    <a16:rowId xmlns:a16="http://schemas.microsoft.com/office/drawing/2014/main" val="10004"/>
                  </a:ext>
                </a:extLst>
              </a:tr>
              <a:tr h="275449">
                <a:tc>
                  <a:txBody>
                    <a:bodyPr/>
                    <a:lstStyle/>
                    <a:p>
                      <a:r>
                        <a:rPr lang="en-US" dirty="0">
                          <a:solidFill>
                            <a:srgbClr val="002D62"/>
                          </a:solidFill>
                          <a:latin typeface="Arial" panose="020B0604020202020204" pitchFamily="34" charset="0"/>
                          <a:cs typeface="Arial" panose="020B0604020202020204" pitchFamily="34" charset="0"/>
                        </a:rPr>
                        <a:t>All institutions</a:t>
                      </a:r>
                    </a:p>
                  </a:txBody>
                  <a:tcPr>
                    <a:lnB w="12700" cap="flat" cmpd="sng" algn="ctr">
                      <a:solidFill>
                        <a:srgbClr val="417FDD">
                          <a:alpha val="20000"/>
                        </a:srgbClr>
                      </a:solidFill>
                      <a:prstDash val="solid"/>
                      <a:round/>
                      <a:headEnd type="none" w="med" len="med"/>
                      <a:tailEnd type="none" w="med" len="med"/>
                    </a:lnB>
                  </a:tcPr>
                </a:tc>
                <a:tc>
                  <a:txBody>
                    <a:bodyPr/>
                    <a:lstStyle/>
                    <a:p>
                      <a:pPr algn="r"/>
                      <a:r>
                        <a:rPr lang="en-US" dirty="0">
                          <a:solidFill>
                            <a:srgbClr val="002D62"/>
                          </a:solidFill>
                          <a:latin typeface="Arial" panose="020B0604020202020204" pitchFamily="34" charset="0"/>
                          <a:cs typeface="Arial" panose="020B0604020202020204" pitchFamily="34" charset="0"/>
                        </a:rPr>
                        <a:t>30</a:t>
                      </a:r>
                    </a:p>
                  </a:txBody>
                  <a:tcPr marR="731520">
                    <a:lnB w="12700" cap="flat" cmpd="sng" algn="ctr">
                      <a:solidFill>
                        <a:srgbClr val="417FDD">
                          <a:alpha val="20000"/>
                        </a:srgbClr>
                      </a:solidFill>
                      <a:prstDash val="solid"/>
                      <a:round/>
                      <a:headEnd type="none" w="med" len="med"/>
                      <a:tailEnd type="none" w="med" len="med"/>
                    </a:lnB>
                  </a:tcPr>
                </a:tc>
                <a:tc>
                  <a:txBody>
                    <a:bodyPr/>
                    <a:lstStyle/>
                    <a:p>
                      <a:pPr algn="r"/>
                      <a:r>
                        <a:rPr lang="en-US" dirty="0">
                          <a:solidFill>
                            <a:srgbClr val="002D62"/>
                          </a:solidFill>
                          <a:latin typeface="Arial" panose="020B0604020202020204" pitchFamily="34" charset="0"/>
                          <a:cs typeface="Arial" panose="020B0604020202020204" pitchFamily="34" charset="0"/>
                        </a:rPr>
                        <a:t>30</a:t>
                      </a:r>
                    </a:p>
                  </a:txBody>
                  <a:tcPr marR="731520">
                    <a:lnB w="12700" cap="flat" cmpd="sng" algn="ctr">
                      <a:solidFill>
                        <a:srgbClr val="417FDD">
                          <a:alpha val="20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dirty="0"/>
              <a:t>NSSE 2021 Results (Sample Slides)</a:t>
            </a:r>
          </a:p>
        </p:txBody>
      </p:sp>
      <p:sp>
        <p:nvSpPr>
          <p:cNvPr id="75779" name="Rectangle 3"/>
          <p:cNvSpPr>
            <a:spLocks noGrp="1" noChangeArrowheads="1"/>
          </p:cNvSpPr>
          <p:nvPr>
            <p:ph type="body" idx="1"/>
          </p:nvPr>
        </p:nvSpPr>
        <p:spPr>
          <a:xfrm>
            <a:off x="228600" y="2133600"/>
            <a:ext cx="8610600" cy="1600200"/>
          </a:xfrm>
        </p:spPr>
        <p:txBody>
          <a:bodyPr/>
          <a:lstStyle/>
          <a:p>
            <a:pPr marL="0" indent="0">
              <a:buNone/>
            </a:pPr>
            <a:r>
              <a:rPr lang="en-US" altLang="en-US" dirty="0"/>
              <a:t>The following slides are examples of how your institution might share selected NSSE results with various institutional constituencies. Expand this section to highlight items of interest to your audience.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733800" y="4396921"/>
            <a:ext cx="5029200" cy="1858736"/>
          </a:xfrm>
        </p:spPr>
        <p:txBody>
          <a:bodyPr/>
          <a:lstStyle/>
          <a:p>
            <a:pPr eaLnBrk="1" hangingPunct="1">
              <a:lnSpc>
                <a:spcPct val="200000"/>
              </a:lnSpc>
              <a:spcBef>
                <a:spcPts val="0"/>
              </a:spcBef>
              <a:spcAft>
                <a:spcPts val="0"/>
              </a:spcAft>
            </a:pPr>
            <a:r>
              <a:rPr lang="en-US" altLang="en-US" sz="2200" dirty="0">
                <a:latin typeface="Tahoma" pitchFamily="34" charset="0"/>
              </a:rPr>
              <a:t>Insert Presenter Name(s) Here</a:t>
            </a:r>
            <a:br>
              <a:rPr lang="en-US" altLang="en-US" sz="2200" dirty="0">
                <a:latin typeface="Tahoma" pitchFamily="34" charset="0"/>
              </a:rPr>
            </a:br>
            <a:r>
              <a:rPr lang="en-US" altLang="en-US" sz="2200" dirty="0">
                <a:latin typeface="Tahoma" pitchFamily="34" charset="0"/>
              </a:rPr>
              <a:t>Insert Presentation Date</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marL="0" indent="0" algn="ctr">
              <a:buNone/>
            </a:pPr>
            <a:r>
              <a:rPr lang="en-US" altLang="en-US" dirty="0"/>
              <a:t>Overall results compared to </a:t>
            </a:r>
            <a:r>
              <a:rPr lang="en-US" altLang="en-US" dirty="0">
                <a:solidFill>
                  <a:srgbClr val="FF0000"/>
                </a:solidFill>
              </a:rPr>
              <a:t>peer group </a:t>
            </a:r>
            <a:r>
              <a:rPr lang="en-US" altLang="en-US" dirty="0"/>
              <a:t>for each Engagement Indicator</a:t>
            </a:r>
          </a:p>
        </p:txBody>
      </p:sp>
      <p:pic>
        <p:nvPicPr>
          <p:cNvPr id="4" name="Picture 3" descr="Engagement Indicators" title="Engagement Indicators"/>
          <p:cNvPicPr>
            <a:picLocks noChangeAspect="1"/>
          </p:cNvPicPr>
          <p:nvPr/>
        </p:nvPicPr>
        <p:blipFill>
          <a:blip r:embed="rId3"/>
          <a:stretch>
            <a:fillRect/>
          </a:stretch>
        </p:blipFill>
        <p:spPr>
          <a:xfrm>
            <a:off x="491868" y="1752600"/>
            <a:ext cx="8084063" cy="4495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Highest and lowest performing items compared to </a:t>
            </a:r>
            <a:r>
              <a:rPr lang="en-US" dirty="0">
                <a:solidFill>
                  <a:srgbClr val="FF0000"/>
                </a:solidFill>
              </a:rPr>
              <a:t>peer group (FY)</a:t>
            </a:r>
            <a:endParaRPr lang="en-US" altLang="en-US" dirty="0"/>
          </a:p>
        </p:txBody>
      </p:sp>
      <p:pic>
        <p:nvPicPr>
          <p:cNvPr id="2" name="Picture 1" descr="FY student performance" title="FY student performance"/>
          <p:cNvPicPr>
            <a:picLocks noChangeAspect="1"/>
          </p:cNvPicPr>
          <p:nvPr/>
        </p:nvPicPr>
        <p:blipFill>
          <a:blip r:embed="rId3"/>
          <a:stretch>
            <a:fillRect/>
          </a:stretch>
        </p:blipFill>
        <p:spPr>
          <a:xfrm>
            <a:off x="406133" y="1981200"/>
            <a:ext cx="8255534" cy="3429000"/>
          </a:xfrm>
          <a:prstGeom prst="rect">
            <a:avLst/>
          </a:prstGeom>
        </p:spPr>
      </p:pic>
    </p:spTree>
    <p:extLst>
      <p:ext uri="{BB962C8B-B14F-4D97-AF65-F5344CB8AC3E}">
        <p14:creationId xmlns:p14="http://schemas.microsoft.com/office/powerpoint/2010/main" val="540732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Highest and lowest performing items compared to </a:t>
            </a:r>
            <a:r>
              <a:rPr lang="en-US" dirty="0">
                <a:solidFill>
                  <a:srgbClr val="FF0000"/>
                </a:solidFill>
              </a:rPr>
              <a:t>peer group (SR)</a:t>
            </a:r>
            <a:endParaRPr lang="en-US" altLang="en-US" dirty="0"/>
          </a:p>
        </p:txBody>
      </p:sp>
      <p:pic>
        <p:nvPicPr>
          <p:cNvPr id="2" name="Picture 1" descr="SR student performance" title="SR student performance"/>
          <p:cNvPicPr>
            <a:picLocks noChangeAspect="1"/>
          </p:cNvPicPr>
          <p:nvPr/>
        </p:nvPicPr>
        <p:blipFill>
          <a:blip r:embed="rId3"/>
          <a:stretch>
            <a:fillRect/>
          </a:stretch>
        </p:blipFill>
        <p:spPr>
          <a:xfrm>
            <a:off x="447772" y="1981200"/>
            <a:ext cx="8377573" cy="3505200"/>
          </a:xfrm>
          <a:prstGeom prst="rect">
            <a:avLst/>
          </a:prstGeom>
        </p:spPr>
      </p:pic>
    </p:spTree>
    <p:extLst>
      <p:ext uri="{BB962C8B-B14F-4D97-AF65-F5344CB8AC3E}">
        <p14:creationId xmlns:p14="http://schemas.microsoft.com/office/powerpoint/2010/main" val="117587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dirty="0"/>
              <a:t>Engagement Indicator: Quality of Interactions</a:t>
            </a:r>
            <a:endParaRPr lang="en-US" altLang="en-US" dirty="0"/>
          </a:p>
        </p:txBody>
      </p:sp>
      <p:sp>
        <p:nvSpPr>
          <p:cNvPr id="2" name="Content Placeholder 1"/>
          <p:cNvSpPr>
            <a:spLocks noGrp="1"/>
          </p:cNvSpPr>
          <p:nvPr>
            <p:ph sz="half" idx="1"/>
          </p:nvPr>
        </p:nvSpPr>
        <p:spPr>
          <a:xfrm>
            <a:off x="228600" y="1524000"/>
            <a:ext cx="8610600" cy="1143000"/>
          </a:xfrm>
        </p:spPr>
        <p:txBody>
          <a:bodyPr/>
          <a:lstStyle/>
          <a:p>
            <a:pPr lvl="1"/>
            <a:r>
              <a:rPr lang="en-US" altLang="en-US" dirty="0"/>
              <a:t>Indicate the quality of your interactions with the following people at your institution. (First-year students)</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021636817"/>
              </p:ext>
            </p:extLst>
          </p:nvPr>
        </p:nvGraphicFramePr>
        <p:xfrm>
          <a:off x="762000" y="2514600"/>
          <a:ext cx="7901213" cy="3695700"/>
        </p:xfrm>
        <a:graphic>
          <a:graphicData uri="http://schemas.openxmlformats.org/presentationml/2006/ole">
            <mc:AlternateContent xmlns:mc="http://schemas.openxmlformats.org/markup-compatibility/2006">
              <mc:Choice xmlns:v="urn:schemas-microsoft-com:vml" Requires="v">
                <p:oleObj spid="_x0000_s102022" name="Worksheet" r:id="rId4" imgW="11668018" imgH="5457939" progId="Excel.Sheet.8">
                  <p:embed/>
                </p:oleObj>
              </mc:Choice>
              <mc:Fallback>
                <p:oleObj name="Worksheet" r:id="rId4" imgW="11668018" imgH="5457939" progId="Excel.Sheet.8">
                  <p:embed/>
                  <p:pic>
                    <p:nvPicPr>
                      <p:cNvPr id="0" name=""/>
                      <p:cNvPicPr>
                        <a:picLocks noGrp="1" noChangeAspect="1" noChangeArrowheads="1"/>
                      </p:cNvPicPr>
                      <p:nvPr/>
                    </p:nvPicPr>
                    <p:blipFill>
                      <a:blip r:embed="rId5"/>
                      <a:srcRect/>
                      <a:stretch>
                        <a:fillRect/>
                      </a:stretch>
                    </p:blipFill>
                    <p:spPr bwMode="auto">
                      <a:xfrm>
                        <a:off x="762000" y="2514600"/>
                        <a:ext cx="7901213" cy="3695700"/>
                      </a:xfrm>
                      <a:prstGeom prst="rect">
                        <a:avLst/>
                      </a:prstGeom>
                      <a:noFill/>
                      <a:extLst/>
                    </p:spPr>
                  </p:pic>
                </p:oleObj>
              </mc:Fallback>
            </mc:AlternateContent>
          </a:graphicData>
        </a:graphic>
      </p:graphicFrame>
    </p:spTree>
    <p:extLst>
      <p:ext uri="{BB962C8B-B14F-4D97-AF65-F5344CB8AC3E}">
        <p14:creationId xmlns:p14="http://schemas.microsoft.com/office/powerpoint/2010/main" val="157910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lgn="ctr"/>
            <a:r>
              <a:rPr lang="en-US" dirty="0"/>
              <a:t>Engagement Indicator: Discussions with Diverse Others</a:t>
            </a:r>
            <a:endParaRPr lang="en-US" altLang="en-US" dirty="0"/>
          </a:p>
        </p:txBody>
      </p:sp>
      <p:sp>
        <p:nvSpPr>
          <p:cNvPr id="2" name="Content Placeholder 1"/>
          <p:cNvSpPr>
            <a:spLocks noGrp="1"/>
          </p:cNvSpPr>
          <p:nvPr>
            <p:ph sz="half" idx="1"/>
          </p:nvPr>
        </p:nvSpPr>
        <p:spPr>
          <a:xfrm>
            <a:off x="228600" y="1524000"/>
            <a:ext cx="8610600" cy="1143000"/>
          </a:xfrm>
        </p:spPr>
        <p:txBody>
          <a:bodyPr/>
          <a:lstStyle/>
          <a:p>
            <a:pPr lvl="1"/>
            <a:r>
              <a:rPr lang="en-US" altLang="en-US" dirty="0"/>
              <a:t>How often have you had discussions with people from the following groups? (First-year students)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2254951582"/>
              </p:ext>
            </p:extLst>
          </p:nvPr>
        </p:nvGraphicFramePr>
        <p:xfrm>
          <a:off x="450850" y="2362200"/>
          <a:ext cx="8145463" cy="3998913"/>
        </p:xfrm>
        <a:graphic>
          <a:graphicData uri="http://schemas.openxmlformats.org/presentationml/2006/ole">
            <mc:AlternateContent xmlns:mc="http://schemas.openxmlformats.org/markup-compatibility/2006">
              <mc:Choice xmlns:v="urn:schemas-microsoft-com:vml" Requires="v">
                <p:oleObj spid="_x0000_s78488" name="Worksheet" r:id="rId4" imgW="8401178" imgH="3505124" progId="Excel.Sheet.8">
                  <p:embed/>
                </p:oleObj>
              </mc:Choice>
              <mc:Fallback>
                <p:oleObj name="Worksheet" r:id="rId4" imgW="8401178" imgH="3505124" progId="Excel.Sheet.8">
                  <p:embed/>
                  <p:pic>
                    <p:nvPicPr>
                      <p:cNvPr id="0" name=""/>
                      <p:cNvPicPr>
                        <a:picLocks noGrp="1" noChangeAspect="1" noChangeArrowheads="1"/>
                      </p:cNvPicPr>
                      <p:nvPr/>
                    </p:nvPicPr>
                    <p:blipFill>
                      <a:blip r:embed="rId5"/>
                      <a:srcRect/>
                      <a:stretch>
                        <a:fillRect/>
                      </a:stretch>
                    </p:blipFill>
                    <p:spPr bwMode="auto">
                      <a:xfrm>
                        <a:off x="450850" y="2362200"/>
                        <a:ext cx="8145463" cy="3998913"/>
                      </a:xfrm>
                      <a:prstGeom prst="rect">
                        <a:avLst/>
                      </a:prstGeom>
                      <a:noFill/>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dirty="0"/>
              <a:t>High‐Impact Practices (FY)</a:t>
            </a:r>
          </a:p>
        </p:txBody>
      </p:sp>
      <p:sp>
        <p:nvSpPr>
          <p:cNvPr id="2" name="Content Placeholder 1"/>
          <p:cNvSpPr>
            <a:spLocks noGrp="1"/>
          </p:cNvSpPr>
          <p:nvPr>
            <p:ph sz="half" idx="1"/>
          </p:nvPr>
        </p:nvSpPr>
        <p:spPr>
          <a:xfrm>
            <a:off x="228600" y="1524000"/>
            <a:ext cx="8610600" cy="1371600"/>
          </a:xfrm>
        </p:spPr>
        <p:txBody>
          <a:bodyPr/>
          <a:lstStyle/>
          <a:p>
            <a:pPr lvl="1"/>
            <a:r>
              <a:rPr lang="en-US" altLang="en-US" dirty="0"/>
              <a:t>Percentage of first-year students who participated in a learning community and in course-based service-learning.</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167651995"/>
              </p:ext>
            </p:extLst>
          </p:nvPr>
        </p:nvGraphicFramePr>
        <p:xfrm>
          <a:off x="282574" y="2743200"/>
          <a:ext cx="8556625" cy="3962400"/>
        </p:xfrm>
        <a:graphic>
          <a:graphicData uri="http://schemas.openxmlformats.org/presentationml/2006/ole">
            <mc:AlternateContent xmlns:mc="http://schemas.openxmlformats.org/markup-compatibility/2006">
              <mc:Choice xmlns:v="urn:schemas-microsoft-com:vml" Requires="v">
                <p:oleObj spid="_x0000_s79513" name="Worksheet" r:id="rId4" imgW="7324789" imgH="3086100" progId="Excel.Sheet.8">
                  <p:embed/>
                </p:oleObj>
              </mc:Choice>
              <mc:Fallback>
                <p:oleObj name="Worksheet" r:id="rId4" imgW="7324789" imgH="3086100" progId="Excel.Sheet.8">
                  <p:embed/>
                  <p:pic>
                    <p:nvPicPr>
                      <p:cNvPr id="0" name=""/>
                      <p:cNvPicPr>
                        <a:picLocks noGrp="1" noChangeAspect="1" noChangeArrowheads="1"/>
                      </p:cNvPicPr>
                      <p:nvPr/>
                    </p:nvPicPr>
                    <p:blipFill>
                      <a:blip r:embed="rId5"/>
                      <a:srcRect/>
                      <a:stretch>
                        <a:fillRect/>
                      </a:stretch>
                    </p:blipFill>
                    <p:spPr bwMode="auto">
                      <a:xfrm>
                        <a:off x="282574" y="2743200"/>
                        <a:ext cx="8556625" cy="3962400"/>
                      </a:xfrm>
                      <a:prstGeom prst="rect">
                        <a:avLst/>
                      </a:prstGeom>
                      <a:noFill/>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dirty="0"/>
              <a:t>Engagement Indicators: LS and CL (First-Year Students)</a:t>
            </a:r>
            <a:endParaRPr lang="en-US" altLang="en-US" dirty="0">
              <a:solidFill>
                <a:srgbClr val="FF0000"/>
              </a:solidFill>
            </a:endParaRPr>
          </a:p>
        </p:txBody>
      </p:sp>
      <p:sp>
        <p:nvSpPr>
          <p:cNvPr id="5" name="Content Placeholder 4"/>
          <p:cNvSpPr>
            <a:spLocks noGrp="1"/>
          </p:cNvSpPr>
          <p:nvPr>
            <p:ph sz="half" idx="1"/>
          </p:nvPr>
        </p:nvSpPr>
        <p:spPr>
          <a:xfrm>
            <a:off x="228600" y="1524000"/>
            <a:ext cx="8610600" cy="1295400"/>
          </a:xfrm>
        </p:spPr>
        <p:txBody>
          <a:bodyPr/>
          <a:lstStyle/>
          <a:p>
            <a:pPr lvl="1"/>
            <a:r>
              <a:rPr lang="en-US" altLang="en-US" dirty="0"/>
              <a:t>Learning Strategies and Collaborative Learning </a:t>
            </a:r>
            <a:br>
              <a:rPr lang="en-US" altLang="en-US" dirty="0"/>
            </a:br>
            <a:r>
              <a:rPr lang="en-US" altLang="en-US" dirty="0"/>
              <a:t>(First-Year Students)</a:t>
            </a:r>
          </a:p>
          <a:p>
            <a:endParaRPr lang="en-US" dirty="0"/>
          </a:p>
        </p:txBody>
      </p:sp>
      <p:graphicFrame>
        <p:nvGraphicFramePr>
          <p:cNvPr id="10"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05803030"/>
              </p:ext>
            </p:extLst>
          </p:nvPr>
        </p:nvGraphicFramePr>
        <p:xfrm>
          <a:off x="304800" y="2667000"/>
          <a:ext cx="8534399" cy="4038600"/>
        </p:xfrm>
        <a:graphic>
          <a:graphicData uri="http://schemas.openxmlformats.org/presentationml/2006/ole">
            <mc:AlternateContent xmlns:mc="http://schemas.openxmlformats.org/markup-compatibility/2006">
              <mc:Choice xmlns:v="urn:schemas-microsoft-com:vml" Requires="v">
                <p:oleObj spid="_x0000_s95885" name="Worksheet" r:id="rId4" imgW="10982389" imgH="4381576" progId="Excel.Sheet.8">
                  <p:embed/>
                </p:oleObj>
              </mc:Choice>
              <mc:Fallback>
                <p:oleObj name="Worksheet" r:id="rId4" imgW="10982389" imgH="4381576" progId="Excel.Sheet.8">
                  <p:embed/>
                  <p:pic>
                    <p:nvPicPr>
                      <p:cNvPr id="0" name=""/>
                      <p:cNvPicPr>
                        <a:picLocks noGrp="1" noChangeAspect="1" noChangeArrowheads="1"/>
                      </p:cNvPicPr>
                      <p:nvPr/>
                    </p:nvPicPr>
                    <p:blipFill>
                      <a:blip r:embed="rId5"/>
                      <a:srcRect/>
                      <a:stretch>
                        <a:fillRect/>
                      </a:stretch>
                    </p:blipFill>
                    <p:spPr bwMode="auto">
                      <a:xfrm>
                        <a:off x="304800" y="2667000"/>
                        <a:ext cx="8534399" cy="4038600"/>
                      </a:xfrm>
                      <a:prstGeom prst="rect">
                        <a:avLst/>
                      </a:prstGeom>
                      <a:noFill/>
                      <a:extLst/>
                    </p:spPr>
                  </p:pic>
                </p:oleObj>
              </mc:Fallback>
            </mc:AlternateContent>
          </a:graphicData>
        </a:graphic>
      </p:graphicFrame>
    </p:spTree>
    <p:extLst>
      <p:ext uri="{BB962C8B-B14F-4D97-AF65-F5344CB8AC3E}">
        <p14:creationId xmlns:p14="http://schemas.microsoft.com/office/powerpoint/2010/main" val="348616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dirty="0"/>
              <a:t>High‐Impact Practices (SR)</a:t>
            </a:r>
          </a:p>
        </p:txBody>
      </p:sp>
      <p:sp>
        <p:nvSpPr>
          <p:cNvPr id="2" name="Content Placeholder 1"/>
          <p:cNvSpPr>
            <a:spLocks noGrp="1"/>
          </p:cNvSpPr>
          <p:nvPr>
            <p:ph sz="half" idx="1"/>
          </p:nvPr>
        </p:nvSpPr>
        <p:spPr>
          <a:xfrm>
            <a:off x="228600" y="1524000"/>
            <a:ext cx="8610600" cy="1600200"/>
          </a:xfrm>
        </p:spPr>
        <p:txBody>
          <a:bodyPr/>
          <a:lstStyle/>
          <a:p>
            <a:pPr lvl="1"/>
            <a:r>
              <a:rPr lang="en-US" altLang="en-US" dirty="0"/>
              <a:t>Percentage of seniors who worked on a research project with a faculty member, and who did a culminating senior experience.</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761050008"/>
              </p:ext>
            </p:extLst>
          </p:nvPr>
        </p:nvGraphicFramePr>
        <p:xfrm>
          <a:off x="228600" y="2971800"/>
          <a:ext cx="8382000" cy="3733800"/>
        </p:xfrm>
        <a:graphic>
          <a:graphicData uri="http://schemas.openxmlformats.org/presentationml/2006/ole">
            <mc:AlternateContent xmlns:mc="http://schemas.openxmlformats.org/markup-compatibility/2006">
              <mc:Choice xmlns:v="urn:schemas-microsoft-com:vml" Requires="v">
                <p:oleObj spid="_x0000_s99978" name="Worksheet" r:id="rId4" imgW="9763189" imgH="4381576" progId="Excel.Sheet.8">
                  <p:embed/>
                </p:oleObj>
              </mc:Choice>
              <mc:Fallback>
                <p:oleObj name="Worksheet" r:id="rId4" imgW="9763189" imgH="4381576" progId="Excel.Sheet.8">
                  <p:embed/>
                  <p:pic>
                    <p:nvPicPr>
                      <p:cNvPr id="0" name=""/>
                      <p:cNvPicPr>
                        <a:picLocks noGrp="1" noChangeAspect="1" noChangeArrowheads="1"/>
                      </p:cNvPicPr>
                      <p:nvPr/>
                    </p:nvPicPr>
                    <p:blipFill>
                      <a:blip r:embed="rId5"/>
                      <a:srcRect/>
                      <a:stretch>
                        <a:fillRect/>
                      </a:stretch>
                    </p:blipFill>
                    <p:spPr bwMode="auto">
                      <a:xfrm>
                        <a:off x="228600" y="2971800"/>
                        <a:ext cx="8382000" cy="3733800"/>
                      </a:xfrm>
                      <a:prstGeom prst="rect">
                        <a:avLst/>
                      </a:prstGeom>
                      <a:noFill/>
                      <a:extLst/>
                    </p:spPr>
                  </p:pic>
                </p:oleObj>
              </mc:Fallback>
            </mc:AlternateContent>
          </a:graphicData>
        </a:graphic>
      </p:graphicFrame>
    </p:spTree>
    <p:extLst>
      <p:ext uri="{BB962C8B-B14F-4D97-AF65-F5344CB8AC3E}">
        <p14:creationId xmlns:p14="http://schemas.microsoft.com/office/powerpoint/2010/main" val="575033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dirty="0"/>
              <a:t>Engagement Indicators: HO and</a:t>
            </a:r>
            <a:br>
              <a:rPr lang="en-US" altLang="en-US" dirty="0"/>
            </a:br>
            <a:r>
              <a:rPr lang="en-US" altLang="en-US" dirty="0"/>
              <a:t>SF (Seniors)</a:t>
            </a:r>
          </a:p>
        </p:txBody>
      </p:sp>
      <p:sp>
        <p:nvSpPr>
          <p:cNvPr id="3" name="Content Placeholder 2"/>
          <p:cNvSpPr>
            <a:spLocks noGrp="1"/>
          </p:cNvSpPr>
          <p:nvPr>
            <p:ph sz="half" idx="1"/>
          </p:nvPr>
        </p:nvSpPr>
        <p:spPr>
          <a:xfrm>
            <a:off x="228600" y="1524000"/>
            <a:ext cx="8610600" cy="1295400"/>
          </a:xfrm>
        </p:spPr>
        <p:txBody>
          <a:bodyPr/>
          <a:lstStyle/>
          <a:p>
            <a:pPr lvl="1"/>
            <a:r>
              <a:rPr lang="en-US" altLang="en-US" dirty="0"/>
              <a:t>Higher-Order Learning and Student-Faculty Interaction (Seniors)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293450537"/>
              </p:ext>
            </p:extLst>
          </p:nvPr>
        </p:nvGraphicFramePr>
        <p:xfrm>
          <a:off x="396875" y="2857500"/>
          <a:ext cx="8047038" cy="3603625"/>
        </p:xfrm>
        <a:graphic>
          <a:graphicData uri="http://schemas.openxmlformats.org/presentationml/2006/ole">
            <mc:AlternateContent xmlns:mc="http://schemas.openxmlformats.org/markup-compatibility/2006">
              <mc:Choice xmlns:v="urn:schemas-microsoft-com:vml" Requires="v">
                <p:oleObj spid="_x0000_s96908" name="Worksheet" r:id="rId4" imgW="11591989" imgH="5191163" progId="Excel.Sheet.8">
                  <p:embed/>
                </p:oleObj>
              </mc:Choice>
              <mc:Fallback>
                <p:oleObj name="Worksheet" r:id="rId4" imgW="11591989" imgH="5191163" progId="Excel.Sheet.8">
                  <p:embed/>
                  <p:pic>
                    <p:nvPicPr>
                      <p:cNvPr id="0" name=""/>
                      <p:cNvPicPr>
                        <a:picLocks noGrp="1" noChangeAspect="1" noChangeArrowheads="1"/>
                      </p:cNvPicPr>
                      <p:nvPr/>
                    </p:nvPicPr>
                    <p:blipFill>
                      <a:blip r:embed="rId5"/>
                      <a:srcRect/>
                      <a:stretch>
                        <a:fillRect/>
                      </a:stretch>
                    </p:blipFill>
                    <p:spPr bwMode="auto">
                      <a:xfrm>
                        <a:off x="396875" y="2857500"/>
                        <a:ext cx="8047038" cy="3603625"/>
                      </a:xfrm>
                      <a:prstGeom prst="rect">
                        <a:avLst/>
                      </a:prstGeom>
                      <a:noFill/>
                      <a:extLst/>
                    </p:spPr>
                  </p:pic>
                </p:oleObj>
              </mc:Fallback>
            </mc:AlternateContent>
          </a:graphicData>
        </a:graphic>
      </p:graphicFrame>
    </p:spTree>
    <p:extLst>
      <p:ext uri="{BB962C8B-B14F-4D97-AF65-F5344CB8AC3E}">
        <p14:creationId xmlns:p14="http://schemas.microsoft.com/office/powerpoint/2010/main" val="1361279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altLang="en-US" dirty="0"/>
              <a:t>How do students spend their time?</a:t>
            </a:r>
            <a:br>
              <a:rPr lang="en-US" altLang="en-US" dirty="0"/>
            </a:br>
            <a:r>
              <a:rPr lang="en-US" altLang="en-US" dirty="0"/>
              <a:t>Preparing for Class</a:t>
            </a:r>
          </a:p>
        </p:txBody>
      </p:sp>
      <p:sp>
        <p:nvSpPr>
          <p:cNvPr id="12" name="Content Placeholder 11"/>
          <p:cNvSpPr>
            <a:spLocks noGrp="1"/>
          </p:cNvSpPr>
          <p:nvPr>
            <p:ph sz="half" idx="1"/>
          </p:nvPr>
        </p:nvSpPr>
        <p:spPr>
          <a:xfrm>
            <a:off x="228600" y="1524000"/>
            <a:ext cx="8610600" cy="1219200"/>
          </a:xfrm>
        </p:spPr>
        <p:txBody>
          <a:bodyPr/>
          <a:lstStyle/>
          <a:p>
            <a:pPr lvl="1"/>
            <a:r>
              <a:rPr lang="en-US" altLang="en-US" dirty="0"/>
              <a:t>Percentage spending more than 10 hours per week </a:t>
            </a:r>
            <a:r>
              <a:rPr lang="en-US" altLang="en-US" b="1" dirty="0"/>
              <a:t>preparing for class</a:t>
            </a:r>
            <a:endParaRPr lang="en-US" b="1" dirty="0"/>
          </a:p>
        </p:txBody>
      </p:sp>
      <p:graphicFrame>
        <p:nvGraphicFramePr>
          <p:cNvPr id="19"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3562605518"/>
              </p:ext>
            </p:extLst>
          </p:nvPr>
        </p:nvGraphicFramePr>
        <p:xfrm>
          <a:off x="228600" y="3429000"/>
          <a:ext cx="8610600" cy="2166621"/>
        </p:xfrm>
        <a:graphic>
          <a:graphicData uri="http://schemas.openxmlformats.org/drawingml/2006/table">
            <a:tbl>
              <a:tblPr firstRow="1"/>
              <a:tblGrid>
                <a:gridCol w="2341433">
                  <a:extLst>
                    <a:ext uri="{9D8B030D-6E8A-4147-A177-3AD203B41FA5}">
                      <a16:colId xmlns:a16="http://schemas.microsoft.com/office/drawing/2014/main" val="20000"/>
                    </a:ext>
                  </a:extLst>
                </a:gridCol>
                <a:gridCol w="3235887">
                  <a:extLst>
                    <a:ext uri="{9D8B030D-6E8A-4147-A177-3AD203B41FA5}">
                      <a16:colId xmlns:a16="http://schemas.microsoft.com/office/drawing/2014/main" val="20001"/>
                    </a:ext>
                  </a:extLst>
                </a:gridCol>
                <a:gridCol w="3033280">
                  <a:extLst>
                    <a:ext uri="{9D8B030D-6E8A-4147-A177-3AD203B41FA5}">
                      <a16:colId xmlns:a16="http://schemas.microsoft.com/office/drawing/2014/main" val="20002"/>
                    </a:ext>
                  </a:extLst>
                </a:gridCol>
              </a:tblGrid>
              <a:tr h="73152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a:t>Presentation Overview</a:t>
            </a:r>
          </a:p>
        </p:txBody>
      </p:sp>
      <p:sp>
        <p:nvSpPr>
          <p:cNvPr id="59395" name="Rectangle 3"/>
          <p:cNvSpPr>
            <a:spLocks noGrp="1" noChangeArrowheads="1"/>
          </p:cNvSpPr>
          <p:nvPr>
            <p:ph type="body" idx="1"/>
          </p:nvPr>
        </p:nvSpPr>
        <p:spPr/>
        <p:txBody>
          <a:bodyPr/>
          <a:lstStyle/>
          <a:p>
            <a:pPr marL="457200" indent="-457200">
              <a:buClr>
                <a:srgbClr val="7A1A57"/>
              </a:buClr>
              <a:buFont typeface="+mj-lt"/>
              <a:buAutoNum type="arabicPeriod"/>
            </a:pPr>
            <a:r>
              <a:rPr lang="en-US" altLang="en-US" dirty="0"/>
              <a:t>NSSE and the Concept of Student Engagement</a:t>
            </a:r>
          </a:p>
          <a:p>
            <a:pPr marL="457200" indent="-457200">
              <a:buClr>
                <a:srgbClr val="7A1A57"/>
              </a:buClr>
              <a:buFont typeface="+mj-lt"/>
              <a:buAutoNum type="arabicPeriod"/>
            </a:pPr>
            <a:r>
              <a:rPr lang="en-US" altLang="en-US" dirty="0"/>
              <a:t>Selected NSSE Results for </a:t>
            </a:r>
            <a:r>
              <a:rPr lang="en-US" altLang="en-US" dirty="0">
                <a:solidFill>
                  <a:srgbClr val="FF0000"/>
                </a:solidFill>
              </a:rPr>
              <a:t>[Institution]</a:t>
            </a:r>
            <a:endParaRPr lang="en-US" altLang="en-US" dirty="0"/>
          </a:p>
          <a:p>
            <a:pPr marL="457200" indent="-457200">
              <a:buClr>
                <a:srgbClr val="7A1A57"/>
              </a:buClr>
              <a:buFont typeface="+mj-lt"/>
              <a:buAutoNum type="arabicPeriod"/>
            </a:pPr>
            <a:r>
              <a:rPr lang="en-US" altLang="en-US" dirty="0"/>
              <a:t>Selected BCSSE Results for </a:t>
            </a:r>
            <a:r>
              <a:rPr lang="en-US" altLang="en-US" dirty="0">
                <a:solidFill>
                  <a:srgbClr val="FF0000"/>
                </a:solidFill>
              </a:rPr>
              <a:t>[Institution]</a:t>
            </a:r>
            <a:endParaRPr lang="en-US" altLang="en-US" dirty="0"/>
          </a:p>
          <a:p>
            <a:pPr marL="457200" indent="-457200">
              <a:buClr>
                <a:srgbClr val="7A1A57"/>
              </a:buClr>
              <a:buFont typeface="+mj-lt"/>
              <a:buAutoNum type="arabicPeriod"/>
            </a:pPr>
            <a:r>
              <a:rPr lang="en-US" altLang="en-US" dirty="0"/>
              <a:t>Selected FSSE Results for </a:t>
            </a:r>
            <a:r>
              <a:rPr lang="en-US" altLang="en-US" dirty="0">
                <a:solidFill>
                  <a:srgbClr val="FF0000"/>
                </a:solidFill>
              </a:rPr>
              <a:t>[Institution]</a:t>
            </a:r>
            <a:endParaRPr lang="en-US" altLang="en-US" dirty="0"/>
          </a:p>
          <a:p>
            <a:pPr marL="457200" indent="-457200">
              <a:buClr>
                <a:srgbClr val="7A1A57"/>
              </a:buClr>
              <a:buFont typeface="+mj-lt"/>
              <a:buAutoNum type="arabicPeriod"/>
            </a:pPr>
            <a:r>
              <a:rPr lang="en-US" altLang="en-US" dirty="0"/>
              <a:t>User Resources</a:t>
            </a:r>
          </a:p>
          <a:p>
            <a:pPr marL="457200" indent="-457200">
              <a:buClr>
                <a:srgbClr val="7A1A57"/>
              </a:buClr>
              <a:buFont typeface="+mj-lt"/>
              <a:buAutoNum type="arabicPeriod"/>
            </a:pPr>
            <a:r>
              <a:rPr lang="en-US" altLang="en-US" dirty="0"/>
              <a:t>Using Your NSSE, BCSSE, and FSSE Data</a:t>
            </a:r>
          </a:p>
          <a:p>
            <a:pPr marL="457200" indent="-457200">
              <a:buClr>
                <a:srgbClr val="7A1A57"/>
              </a:buClr>
              <a:buFont typeface="+mj-lt"/>
              <a:buAutoNum type="arabicPeriod"/>
            </a:pPr>
            <a:r>
              <a:rPr lang="en-US" altLang="en-US" dirty="0"/>
              <a:t>Questions &amp; Discussion</a:t>
            </a:r>
          </a:p>
          <a:p>
            <a:pPr marL="457200" indent="-457200">
              <a:buClr>
                <a:srgbClr val="7A1A57"/>
              </a:buClr>
              <a:buFont typeface="+mj-lt"/>
              <a:buAutoNum type="arabicPeriod"/>
            </a:pPr>
            <a:r>
              <a:rPr lang="en-US" altLang="en-US" dirty="0"/>
              <a:t>Contact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altLang="en-US" dirty="0"/>
              <a:t>How do students spend their time?</a:t>
            </a:r>
            <a:br>
              <a:rPr lang="en-US" altLang="en-US" dirty="0"/>
            </a:br>
            <a:r>
              <a:rPr lang="en-US" altLang="en-US" dirty="0"/>
              <a:t>Co-Curricular Activities</a:t>
            </a:r>
          </a:p>
        </p:txBody>
      </p:sp>
      <p:sp>
        <p:nvSpPr>
          <p:cNvPr id="3" name="Content Placeholder 2"/>
          <p:cNvSpPr>
            <a:spLocks noGrp="1"/>
          </p:cNvSpPr>
          <p:nvPr>
            <p:ph sz="half" idx="1"/>
          </p:nvPr>
        </p:nvSpPr>
        <p:spPr/>
        <p:txBody>
          <a:bodyPr/>
          <a:lstStyle/>
          <a:p>
            <a:pPr lvl="1"/>
            <a:r>
              <a:rPr lang="en-US" altLang="en-US" dirty="0"/>
              <a:t>Percentage of students spending more than 5 hours per week </a:t>
            </a:r>
            <a:r>
              <a:rPr lang="en-US" altLang="en-US" b="1" dirty="0"/>
              <a:t>participating in co-curricular activities</a:t>
            </a:r>
          </a:p>
          <a:p>
            <a:endParaRPr lang="en-US" dirty="0"/>
          </a:p>
        </p:txBody>
      </p:sp>
      <p:graphicFrame>
        <p:nvGraphicFramePr>
          <p:cNvPr id="11"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2152003127"/>
              </p:ext>
            </p:extLst>
          </p:nvPr>
        </p:nvGraphicFramePr>
        <p:xfrm>
          <a:off x="228600" y="3429000"/>
          <a:ext cx="8610600" cy="2166621"/>
        </p:xfrm>
        <a:graphic>
          <a:graphicData uri="http://schemas.openxmlformats.org/drawingml/2006/table">
            <a:tbl>
              <a:tblPr firstRow="1"/>
              <a:tblGrid>
                <a:gridCol w="2341433">
                  <a:extLst>
                    <a:ext uri="{9D8B030D-6E8A-4147-A177-3AD203B41FA5}">
                      <a16:colId xmlns:a16="http://schemas.microsoft.com/office/drawing/2014/main" val="20000"/>
                    </a:ext>
                  </a:extLst>
                </a:gridCol>
                <a:gridCol w="3235887">
                  <a:extLst>
                    <a:ext uri="{9D8B030D-6E8A-4147-A177-3AD203B41FA5}">
                      <a16:colId xmlns:a16="http://schemas.microsoft.com/office/drawing/2014/main" val="20001"/>
                    </a:ext>
                  </a:extLst>
                </a:gridCol>
                <a:gridCol w="3033280">
                  <a:extLst>
                    <a:ext uri="{9D8B030D-6E8A-4147-A177-3AD203B41FA5}">
                      <a16:colId xmlns:a16="http://schemas.microsoft.com/office/drawing/2014/main" val="20002"/>
                    </a:ext>
                  </a:extLst>
                </a:gridCol>
              </a:tblGrid>
              <a:tr h="731520">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0"/>
                  </a:ext>
                </a:extLst>
              </a:tr>
              <a:tr h="754063">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dirty="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514600"/>
            <a:ext cx="8534400" cy="1143000"/>
          </a:xfrm>
        </p:spPr>
        <p:txBody>
          <a:bodyPr/>
          <a:lstStyle/>
          <a:p>
            <a:pPr algn="ctr"/>
            <a:r>
              <a:rPr lang="en-US" altLang="en-US" dirty="0"/>
              <a:t>Selected BCSSE Results for </a:t>
            </a:r>
            <a:r>
              <a:rPr lang="en-US" altLang="en-US" dirty="0">
                <a:solidFill>
                  <a:srgbClr val="FF0000"/>
                </a:solidFill>
              </a:rPr>
              <a:t>[Institution]</a:t>
            </a:r>
            <a:r>
              <a:rPr lang="en-US" altLang="en-US" dirty="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BCSSE Purpose</a:t>
            </a:r>
          </a:p>
        </p:txBody>
      </p:sp>
      <p:sp>
        <p:nvSpPr>
          <p:cNvPr id="3" name="Content Placeholder 2"/>
          <p:cNvSpPr>
            <a:spLocks noGrp="1"/>
          </p:cNvSpPr>
          <p:nvPr>
            <p:ph sz="half" idx="1"/>
          </p:nvPr>
        </p:nvSpPr>
        <p:spPr>
          <a:xfrm>
            <a:off x="228600" y="1676400"/>
            <a:ext cx="5029200" cy="4267200"/>
          </a:xfrm>
        </p:spPr>
        <p:txBody>
          <a:bodyPr/>
          <a:lstStyle/>
          <a:p>
            <a:r>
              <a:rPr lang="en-US" dirty="0"/>
              <a:t>BCSSE has common content for all students regarding their academic expectations and perceptions for the coming year. There are also BCSSE questions specific to first-year, transfer, and older students. These targeted questions provide a more in-depth understanding of each of these unique groups of students.</a:t>
            </a:r>
          </a:p>
        </p:txBody>
      </p:sp>
      <p:pic>
        <p:nvPicPr>
          <p:cNvPr id="4" name="Picture 3" descr="BCSSE 2020 Invitation to Participate" title="BCSSE 2020 Invitation to Participate"/>
          <p:cNvPicPr>
            <a:picLocks noChangeAspect="1"/>
          </p:cNvPicPr>
          <p:nvPr/>
        </p:nvPicPr>
        <p:blipFill>
          <a:blip r:embed="rId2"/>
          <a:stretch>
            <a:fillRect/>
          </a:stretch>
        </p:blipFill>
        <p:spPr>
          <a:xfrm>
            <a:off x="5638800" y="1524000"/>
            <a:ext cx="2828256" cy="51776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BCSSE Survey Content</a:t>
            </a:r>
          </a:p>
        </p:txBody>
      </p:sp>
      <p:sp>
        <p:nvSpPr>
          <p:cNvPr id="3" name="Content Placeholder 2"/>
          <p:cNvSpPr>
            <a:spLocks noGrp="1"/>
          </p:cNvSpPr>
          <p:nvPr>
            <p:ph sz="half" idx="1"/>
          </p:nvPr>
        </p:nvSpPr>
        <p:spPr>
          <a:xfrm>
            <a:off x="228600" y="1524000"/>
            <a:ext cx="7391400" cy="5181600"/>
          </a:xfrm>
        </p:spPr>
        <p:txBody>
          <a:bodyPr/>
          <a:lstStyle/>
          <a:p>
            <a:r>
              <a:rPr lang="en-US" dirty="0"/>
              <a:t>There are three sections to the BCSSE survey:</a:t>
            </a:r>
          </a:p>
          <a:p>
            <a:endParaRPr lang="en-US" dirty="0"/>
          </a:p>
          <a:p>
            <a:pPr marL="571500" lvl="1" indent="-457200">
              <a:buFont typeface="+mj-lt"/>
              <a:buAutoNum type="arabicPeriod"/>
            </a:pPr>
            <a:r>
              <a:rPr lang="en-US" dirty="0"/>
              <a:t>Prior educational</a:t>
            </a:r>
            <a:br>
              <a:rPr lang="en-US" dirty="0"/>
            </a:br>
            <a:r>
              <a:rPr lang="en-US" dirty="0"/>
              <a:t>experiences</a:t>
            </a:r>
          </a:p>
          <a:p>
            <a:pPr marL="571500" lvl="1" indent="-457200">
              <a:buFont typeface="+mj-lt"/>
              <a:buAutoNum type="arabicPeriod"/>
            </a:pPr>
            <a:endParaRPr lang="en-US" dirty="0"/>
          </a:p>
          <a:p>
            <a:pPr marL="571500" lvl="1" indent="-457200">
              <a:buFont typeface="+mj-lt"/>
              <a:buAutoNum type="arabicPeriod"/>
            </a:pPr>
            <a:r>
              <a:rPr lang="en-US" dirty="0"/>
              <a:t>Expectations and </a:t>
            </a:r>
            <a:br>
              <a:rPr lang="en-US" dirty="0"/>
            </a:br>
            <a:r>
              <a:rPr lang="en-US" dirty="0"/>
              <a:t>beliefs regarding the </a:t>
            </a:r>
            <a:br>
              <a:rPr lang="en-US" dirty="0"/>
            </a:br>
            <a:r>
              <a:rPr lang="en-US" dirty="0"/>
              <a:t>upcoming college year</a:t>
            </a:r>
          </a:p>
          <a:p>
            <a:pPr marL="571500" lvl="1" indent="-457200">
              <a:buFont typeface="+mj-lt"/>
              <a:buAutoNum type="arabicPeriod"/>
            </a:pPr>
            <a:endParaRPr lang="en-US" dirty="0"/>
          </a:p>
          <a:p>
            <a:pPr marL="571500" lvl="1" indent="-457200">
              <a:buFont typeface="+mj-lt"/>
              <a:buAutoNum type="arabicPeriod"/>
            </a:pPr>
            <a:r>
              <a:rPr lang="en-US" dirty="0"/>
              <a:t>Background </a:t>
            </a:r>
            <a:br>
              <a:rPr lang="en-US" dirty="0"/>
            </a:br>
            <a:r>
              <a:rPr lang="en-US" dirty="0"/>
              <a:t>characteristics</a:t>
            </a:r>
          </a:p>
          <a:p>
            <a:pPr lvl="1"/>
            <a:endParaRPr lang="en-US" dirty="0"/>
          </a:p>
        </p:txBody>
      </p:sp>
      <p:pic>
        <p:nvPicPr>
          <p:cNvPr id="9" name="Picture 6" descr="Students in computer lab" title="Students in computer la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10100" y="2971800"/>
            <a:ext cx="4000500"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Modes</a:t>
            </a:r>
          </a:p>
        </p:txBody>
      </p:sp>
      <p:sp>
        <p:nvSpPr>
          <p:cNvPr id="3" name="Content Placeholder 2"/>
          <p:cNvSpPr>
            <a:spLocks noGrp="1"/>
          </p:cNvSpPr>
          <p:nvPr>
            <p:ph sz="half" idx="1"/>
          </p:nvPr>
        </p:nvSpPr>
        <p:spPr>
          <a:xfrm>
            <a:off x="228600" y="1524000"/>
            <a:ext cx="4876800" cy="5181600"/>
          </a:xfrm>
        </p:spPr>
        <p:txBody>
          <a:bodyPr/>
          <a:lstStyle/>
          <a:p>
            <a:r>
              <a:rPr lang="en-US" dirty="0"/>
              <a:t>Paper, Web, or Mixed Modes</a:t>
            </a:r>
          </a:p>
          <a:p>
            <a:endParaRPr lang="en-US" dirty="0"/>
          </a:p>
          <a:p>
            <a:pPr lvl="1">
              <a:spcBef>
                <a:spcPts val="0"/>
              </a:spcBef>
            </a:pPr>
            <a:r>
              <a:rPr lang="en-US" dirty="0"/>
              <a:t>Paper group administration</a:t>
            </a:r>
          </a:p>
          <a:p>
            <a:pPr marL="114300" lvl="1" indent="0">
              <a:spcBef>
                <a:spcPts val="0"/>
              </a:spcBef>
              <a:buNone/>
              <a:tabLst>
                <a:tab pos="406400" algn="l"/>
              </a:tabLst>
            </a:pPr>
            <a:r>
              <a:rPr lang="en-US" dirty="0"/>
              <a:t>	(FY only) </a:t>
            </a:r>
          </a:p>
          <a:p>
            <a:pPr lvl="2"/>
            <a:r>
              <a:rPr lang="en-US" dirty="0"/>
              <a:t>Orientation, Welcome </a:t>
            </a:r>
            <a:br>
              <a:rPr lang="en-US" dirty="0"/>
            </a:br>
            <a:r>
              <a:rPr lang="en-US" dirty="0"/>
              <a:t>Week, etc.</a:t>
            </a:r>
          </a:p>
          <a:p>
            <a:pPr lvl="1"/>
            <a:r>
              <a:rPr lang="en-US" dirty="0"/>
              <a:t>Web group administration</a:t>
            </a:r>
          </a:p>
          <a:p>
            <a:pPr lvl="2"/>
            <a:r>
              <a:rPr lang="en-US" dirty="0"/>
              <a:t>While students are in computer lab, etc.</a:t>
            </a:r>
          </a:p>
          <a:p>
            <a:pPr lvl="1"/>
            <a:r>
              <a:rPr lang="en-US" dirty="0"/>
              <a:t>Web email administration</a:t>
            </a:r>
          </a:p>
          <a:p>
            <a:pPr lvl="2"/>
            <a:r>
              <a:rPr lang="en-US" dirty="0"/>
              <a:t>Web link emailed to </a:t>
            </a:r>
            <a:br>
              <a:rPr lang="en-US" dirty="0"/>
            </a:br>
            <a:r>
              <a:rPr lang="en-US" dirty="0"/>
              <a:t>students</a:t>
            </a:r>
          </a:p>
          <a:p>
            <a:endParaRPr lang="en-US" dirty="0"/>
          </a:p>
        </p:txBody>
      </p:sp>
      <p:pic>
        <p:nvPicPr>
          <p:cNvPr id="9" name="Picture 5" descr="Students at Eiffel Tower" title="Students at Eiffel Tow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2895600"/>
            <a:ext cx="4097403"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Question #8 of BCSSE Survey  for first year students" title="Question #8 of BCSSE Survey  for first year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9476"/>
            <a:ext cx="4124610" cy="3941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27" name="Picture 3" descr="Question #8 of BCSSE Survey  for first year students" title="Question #10 of BCSSE Survey for first year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28" y="1828800"/>
            <a:ext cx="4162037" cy="3899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599" y="228600"/>
            <a:ext cx="8727165" cy="1143000"/>
          </a:xfrm>
        </p:spPr>
        <p:txBody>
          <a:bodyPr/>
          <a:lstStyle/>
          <a:p>
            <a:r>
              <a:rPr lang="en-US" dirty="0"/>
              <a:t>BCSSE: Prior Educational Experiences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Question 15 on BCSSE survey" title="Question 15 on BCSSE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10" y="1981200"/>
            <a:ext cx="4229100" cy="3697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descr="Question 20 on BCSSE survey" title="Question 20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736" y="1981200"/>
            <a:ext cx="4302031" cy="3697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t>BCSSE: Expectations for the First Year of College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76200" y="5791200"/>
            <a:ext cx="1219528" cy="422275"/>
          </a:xfrm>
          <a:prstGeom prst="rect">
            <a:avLst/>
          </a:prstGeom>
          <a:noFill/>
          <a:ln w="9525">
            <a:noFill/>
            <a:miter lim="800000"/>
            <a:headEnd/>
            <a:tailEnd/>
          </a:ln>
        </p:spPr>
        <p:txBody>
          <a:bodyPr/>
          <a:lstStyle/>
          <a:p>
            <a:pPr marL="342900" indent="-342900" eaLnBrk="0" hangingPunct="0">
              <a:spcBef>
                <a:spcPct val="20000"/>
              </a:spcBef>
              <a:buClr>
                <a:srgbClr val="740D09"/>
              </a:buClr>
              <a:defRPr/>
            </a:pPr>
            <a:r>
              <a:rPr lang="en-US" sz="2800" b="1" dirty="0">
                <a:solidFill>
                  <a:srgbClr val="7A1A57"/>
                </a:solidFill>
                <a:latin typeface="Frutiger Linotype" pitchFamily="34" charset="0"/>
                <a:ea typeface="+mn-ea"/>
                <a:cs typeface="Times New Roman" pitchFamily="18" charset="0"/>
              </a:rPr>
              <a:t>NSSE</a:t>
            </a:r>
          </a:p>
        </p:txBody>
      </p:sp>
      <p:cxnSp>
        <p:nvCxnSpPr>
          <p:cNvPr id="17" name="Straight Arrow Connector 16" descr="Arrow pointing from question 8 to question 13" title="Arrow pointing from question 8 to question 13"/>
          <p:cNvCxnSpPr>
            <a:cxnSpLocks noChangeShapeType="1"/>
          </p:cNvCxnSpPr>
          <p:nvPr/>
        </p:nvCxnSpPr>
        <p:spPr bwMode="auto">
          <a:xfrm>
            <a:off x="4384675" y="4038600"/>
            <a:ext cx="590550" cy="0"/>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sp>
        <p:nvSpPr>
          <p:cNvPr id="18" name="Rectangle 3"/>
          <p:cNvSpPr txBox="1">
            <a:spLocks noChangeArrowheads="1"/>
          </p:cNvSpPr>
          <p:nvPr/>
        </p:nvSpPr>
        <p:spPr bwMode="auto">
          <a:xfrm>
            <a:off x="76200" y="2967248"/>
            <a:ext cx="1435100" cy="422275"/>
          </a:xfrm>
          <a:prstGeom prst="rect">
            <a:avLst/>
          </a:prstGeom>
          <a:noFill/>
          <a:ln w="9525">
            <a:noFill/>
            <a:miter lim="800000"/>
            <a:headEnd/>
            <a:tailEnd/>
          </a:ln>
        </p:spPr>
        <p:txBody>
          <a:bodyPr/>
          <a:lstStyle/>
          <a:p>
            <a:pPr marL="342900" indent="-342900" algn="ctr" eaLnBrk="0" hangingPunct="0">
              <a:spcBef>
                <a:spcPct val="20000"/>
              </a:spcBef>
              <a:buClr>
                <a:srgbClr val="740D09"/>
              </a:buClr>
              <a:defRPr/>
            </a:pPr>
            <a:r>
              <a:rPr lang="en-US" sz="2800" b="1" dirty="0">
                <a:solidFill>
                  <a:srgbClr val="7A1A57"/>
                </a:solidFill>
                <a:latin typeface="Frutiger Linotype" pitchFamily="34" charset="0"/>
                <a:ea typeface="+mn-ea"/>
                <a:cs typeface="Times New Roman" pitchFamily="18" charset="0"/>
              </a:rPr>
              <a:t>BCSSE</a:t>
            </a:r>
          </a:p>
        </p:txBody>
      </p:sp>
      <p:cxnSp>
        <p:nvCxnSpPr>
          <p:cNvPr id="19" name="Straight Arrow Connector 18" descr="Arrow pointing from question 13 to similar NSSE question" title="Arrow pointing from question 13 to similar NSSE question"/>
          <p:cNvCxnSpPr>
            <a:cxnSpLocks noChangeShapeType="1"/>
          </p:cNvCxnSpPr>
          <p:nvPr/>
        </p:nvCxnSpPr>
        <p:spPr bwMode="auto">
          <a:xfrm>
            <a:off x="6705600" y="5029200"/>
            <a:ext cx="0" cy="338075"/>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pic>
        <p:nvPicPr>
          <p:cNvPr id="105474" name="Picture 2" descr="Question 13 on BCSSE survey" title="Question 13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03823"/>
            <a:ext cx="3524250" cy="1394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5" name="Picture 3" descr="Question 8 on BCSSE survey" title="Question 8 on BCSSE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3503823"/>
            <a:ext cx="3848100" cy="1298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6" name="Picture 4" descr="Question on NSSE survey that aligns with BCSSE questions" title="Question on NSSE survey that aligns with BCSSE ques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28" y="5585993"/>
            <a:ext cx="7657772" cy="1119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a:t>BCSSE-NSSE</a:t>
            </a:r>
          </a:p>
        </p:txBody>
      </p:sp>
      <p:sp>
        <p:nvSpPr>
          <p:cNvPr id="3" name="Content Placeholder 2"/>
          <p:cNvSpPr>
            <a:spLocks noGrp="1"/>
          </p:cNvSpPr>
          <p:nvPr>
            <p:ph idx="1"/>
          </p:nvPr>
        </p:nvSpPr>
        <p:spPr>
          <a:xfrm>
            <a:off x="76200" y="1600200"/>
            <a:ext cx="8763000" cy="5105400"/>
          </a:xfrm>
        </p:spPr>
        <p:txBody>
          <a:bodyPr/>
          <a:lstStyle/>
          <a:p>
            <a:r>
              <a:rPr lang="en-US" dirty="0"/>
              <a:t>Many of these questions are designed to be paired </a:t>
            </a:r>
            <a:br>
              <a:rPr lang="en-US" dirty="0"/>
            </a:br>
            <a:r>
              <a:rPr lang="en-US" dirty="0"/>
              <a:t>with NSSE, providing an in-depth view of the </a:t>
            </a:r>
            <a:br>
              <a:rPr lang="en-US" dirty="0"/>
            </a:br>
            <a:r>
              <a:rPr lang="en-US" dirty="0"/>
              <a:t>first-year experience.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BCSSE Scales</a:t>
            </a:r>
          </a:p>
        </p:txBody>
      </p:sp>
      <p:sp>
        <p:nvSpPr>
          <p:cNvPr id="2" name="Rectangle 1"/>
          <p:cNvSpPr/>
          <p:nvPr/>
        </p:nvSpPr>
        <p:spPr>
          <a:xfrm>
            <a:off x="228600" y="6129758"/>
            <a:ext cx="8763000" cy="553998"/>
          </a:xfrm>
          <a:prstGeom prst="rect">
            <a:avLst/>
          </a:prstGeom>
        </p:spPr>
        <p:txBody>
          <a:bodyPr wrap="square">
            <a:spAutoFit/>
          </a:bodyPr>
          <a:lstStyle/>
          <a:p>
            <a:pPr fontAlgn="ctr">
              <a:spcBef>
                <a:spcPts val="0"/>
              </a:spcBef>
              <a:spcAft>
                <a:spcPts val="0"/>
              </a:spcAft>
              <a:defRPr/>
            </a:pPr>
            <a:r>
              <a:rPr lang="en-US" sz="1500" dirty="0">
                <a:solidFill>
                  <a:srgbClr val="7A1A57"/>
                </a:solidFill>
                <a:cs typeface="Arial" panose="020B0604020202020204" pitchFamily="34" charset="0"/>
              </a:rPr>
              <a:t>* Items in these three BCSSE scales also correspond to NSSE’s First-Year Experience Module </a:t>
            </a:r>
          </a:p>
          <a:p>
            <a:pPr fontAlgn="ctr">
              <a:spcBef>
                <a:spcPts val="0"/>
              </a:spcBef>
              <a:spcAft>
                <a:spcPts val="0"/>
              </a:spcAft>
              <a:defRPr/>
            </a:pPr>
            <a:r>
              <a:rPr lang="en-US" sz="1500" dirty="0">
                <a:solidFill>
                  <a:srgbClr val="7A1A57"/>
                </a:solidFill>
                <a:cs typeface="Arial" panose="020B0604020202020204" pitchFamily="34" charset="0"/>
              </a:rPr>
              <a:t>** Items in this BCSSE scale also correspond to NSSE’s personal gains items</a:t>
            </a:r>
          </a:p>
        </p:txBody>
      </p:sp>
      <p:graphicFrame>
        <p:nvGraphicFramePr>
          <p:cNvPr id="5" name="Table 4" descr="BCSSE scales" title="BCSSE scales"/>
          <p:cNvGraphicFramePr>
            <a:graphicFrameLocks noGrp="1"/>
          </p:cNvGraphicFramePr>
          <p:nvPr>
            <p:extLst>
              <p:ext uri="{D42A27DB-BD31-4B8C-83A1-F6EECF244321}">
                <p14:modId xmlns:p14="http://schemas.microsoft.com/office/powerpoint/2010/main" val="3813368194"/>
              </p:ext>
            </p:extLst>
          </p:nvPr>
        </p:nvGraphicFramePr>
        <p:xfrm>
          <a:off x="228600" y="1315820"/>
          <a:ext cx="8610600" cy="4856380"/>
        </p:xfrm>
        <a:graphic>
          <a:graphicData uri="http://schemas.openxmlformats.org/drawingml/2006/table">
            <a:tbl>
              <a:tblPr firstRow="1">
                <a:tableStyleId>{5C22544A-7EE6-4342-B048-85BDC9FD1C3A}</a:tableStyleId>
              </a:tblPr>
              <a:tblGrid>
                <a:gridCol w="5486400">
                  <a:extLst>
                    <a:ext uri="{9D8B030D-6E8A-4147-A177-3AD203B41FA5}">
                      <a16:colId xmlns:a16="http://schemas.microsoft.com/office/drawing/2014/main" val="2922780490"/>
                    </a:ext>
                  </a:extLst>
                </a:gridCol>
                <a:gridCol w="3124200">
                  <a:extLst>
                    <a:ext uri="{9D8B030D-6E8A-4147-A177-3AD203B41FA5}">
                      <a16:colId xmlns:a16="http://schemas.microsoft.com/office/drawing/2014/main" val="2115795324"/>
                    </a:ext>
                  </a:extLst>
                </a:gridCol>
              </a:tblGrid>
              <a:tr h="609427">
                <a:tc>
                  <a:txBody>
                    <a:bodyPr/>
                    <a:lstStyle/>
                    <a:p>
                      <a:pPr algn="l" rtl="0" fontAlgn="b"/>
                      <a:r>
                        <a:rPr lang="en-US" sz="1900" u="none" strike="noStrike" dirty="0">
                          <a:solidFill>
                            <a:schemeClr val="tx1"/>
                          </a:solidFill>
                          <a:effectLst/>
                        </a:rPr>
                        <a:t>   BCSSE Scales</a:t>
                      </a:r>
                      <a:endParaRPr lang="en-US" sz="1900" b="1" i="0" u="none" strike="noStrike" dirty="0">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tc>
                  <a:txBody>
                    <a:bodyPr/>
                    <a:lstStyle/>
                    <a:p>
                      <a:pPr algn="ctr" rtl="0" fontAlgn="b"/>
                      <a:r>
                        <a:rPr lang="en-US" sz="1700" u="none" strike="noStrike" dirty="0">
                          <a:solidFill>
                            <a:schemeClr val="tx1"/>
                          </a:solidFill>
                          <a:effectLst/>
                        </a:rPr>
                        <a:t>Corresponding NSSE Engagement Indicator</a:t>
                      </a:r>
                      <a:endParaRPr lang="en-US" sz="1700" b="1" i="0" u="none" strike="noStrike" dirty="0">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055382"/>
                  </a:ext>
                </a:extLst>
              </a:tr>
              <a:tr h="390279">
                <a:tc>
                  <a:txBody>
                    <a:bodyPr/>
                    <a:lstStyle/>
                    <a:p>
                      <a:pPr algn="l" rtl="0" fontAlgn="b"/>
                      <a:r>
                        <a:rPr lang="en-US" sz="1700" u="none" strike="noStrike" dirty="0">
                          <a:effectLst/>
                        </a:rPr>
                        <a:t>High School Quantitative Reasoning</a:t>
                      </a:r>
                      <a:endParaRPr lang="en-US" sz="1700" b="0" i="0" u="none" strike="noStrike" dirty="0">
                        <a:solidFill>
                          <a:srgbClr val="1F4E78"/>
                        </a:solidFill>
                        <a:effectLst/>
                        <a:latin typeface="Arial" panose="020B0604020202020204" pitchFamily="34" charset="0"/>
                      </a:endParaRPr>
                    </a:p>
                  </a:txBody>
                  <a:tcPr marL="9147" marR="9147" marT="9147" marB="0" anchor="ctr">
                    <a:lnT w="12700" cap="flat" cmpd="sng" algn="ctr">
                      <a:solidFill>
                        <a:schemeClr val="tx1"/>
                      </a:solidFill>
                      <a:prstDash val="solid"/>
                      <a:round/>
                      <a:headEnd type="none" w="med" len="med"/>
                      <a:tailEnd type="none" w="med" len="med"/>
                    </a:lnT>
                    <a:solidFill>
                      <a:srgbClr val="FFF2CC"/>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lnT w="12700" cap="flat" cmpd="sng" algn="ctr">
                      <a:solidFill>
                        <a:schemeClr val="tx1"/>
                      </a:solidFill>
                      <a:prstDash val="solid"/>
                      <a:round/>
                      <a:headEnd type="none" w="med" len="med"/>
                      <a:tailEnd type="none" w="med" len="med"/>
                    </a:lnT>
                    <a:solidFill>
                      <a:srgbClr val="FFF2CC"/>
                    </a:solidFill>
                  </a:tcPr>
                </a:tc>
                <a:extLst>
                  <a:ext uri="{0D108BD9-81ED-4DB2-BD59-A6C34878D82A}">
                    <a16:rowId xmlns:a16="http://schemas.microsoft.com/office/drawing/2014/main" val="3052472757"/>
                  </a:ext>
                </a:extLst>
              </a:tr>
              <a:tr h="195140">
                <a:tc>
                  <a:txBody>
                    <a:bodyPr/>
                    <a:lstStyle/>
                    <a:p>
                      <a:pPr algn="l" rtl="0" fontAlgn="b"/>
                      <a:r>
                        <a:rPr lang="en-US" sz="1700" u="none" strike="noStrike" dirty="0">
                          <a:effectLst/>
                        </a:rPr>
                        <a:t>High School Learning Strategies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3198535644"/>
                  </a:ext>
                </a:extLst>
              </a:tr>
              <a:tr h="195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700" u="none" strike="noStrike" baseline="0" dirty="0">
                          <a:effectLst/>
                        </a:rPr>
                        <a:t>Transfer Student </a:t>
                      </a:r>
                      <a:r>
                        <a:rPr lang="en-US" sz="1700" u="none" strike="noStrike" dirty="0">
                          <a:effectLst/>
                        </a:rPr>
                        <a:t>Learning Strategies </a:t>
                      </a:r>
                      <a:r>
                        <a:rPr lang="en-US" sz="1200" u="none" strike="noStrike" dirty="0">
                          <a:effectLst/>
                        </a:rPr>
                        <a:t>(Transfer</a:t>
                      </a:r>
                      <a:r>
                        <a:rPr lang="en-US" sz="1200" u="none" strike="noStrike" baseline="0" dirty="0">
                          <a:effectLst/>
                        </a:rPr>
                        <a:t> student only)</a:t>
                      </a:r>
                      <a:endParaRPr lang="en-US" sz="12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927010807"/>
                  </a:ext>
                </a:extLst>
              </a:tr>
              <a:tr h="390279">
                <a:tc>
                  <a:txBody>
                    <a:bodyPr/>
                    <a:lstStyle/>
                    <a:p>
                      <a:pPr algn="l" rtl="0" fontAlgn="b"/>
                      <a:r>
                        <a:rPr lang="en-US" sz="1700" u="none" strike="noStrike" dirty="0">
                          <a:effectLst/>
                        </a:rPr>
                        <a:t>Expected Student-Faculty Interactions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1334286042"/>
                  </a:ext>
                </a:extLst>
              </a:tr>
              <a:tr h="390279">
                <a:tc>
                  <a:txBody>
                    <a:bodyPr/>
                    <a:lstStyle/>
                    <a:p>
                      <a:pPr algn="l" rtl="0" fontAlgn="b"/>
                      <a:r>
                        <a:rPr lang="en-US" sz="1700" u="none" strike="noStrike" dirty="0">
                          <a:effectLst/>
                        </a:rPr>
                        <a:t>Expected Collaborative Learning</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614601818"/>
                  </a:ext>
                </a:extLst>
              </a:tr>
              <a:tr h="390279">
                <a:tc>
                  <a:txBody>
                    <a:bodyPr/>
                    <a:lstStyle/>
                    <a:p>
                      <a:pPr algn="l" rtl="0" fontAlgn="b"/>
                      <a:r>
                        <a:rPr lang="en-US" sz="1700" u="none" strike="noStrike" dirty="0">
                          <a:effectLst/>
                        </a:rPr>
                        <a:t>Expected Discussions with Diverse Others</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2334554251"/>
                  </a:ext>
                </a:extLst>
              </a:tr>
              <a:tr h="390279">
                <a:tc>
                  <a:txBody>
                    <a:bodyPr/>
                    <a:lstStyle/>
                    <a:p>
                      <a:pPr algn="l" rtl="0" fontAlgn="ctr"/>
                      <a:r>
                        <a:rPr lang="en-US" sz="1700" u="none" strike="noStrike" dirty="0">
                          <a:effectLst/>
                        </a:rPr>
                        <a:t>Importance of Campus Environment</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b"/>
                      <a:r>
                        <a:rPr lang="en-US" sz="2400" u="none" strike="noStrike" dirty="0">
                          <a:effectLst/>
                          <a:latin typeface="Wingdings" panose="05000000000000000000" pitchFamily="2" charset="2"/>
                        </a:rPr>
                        <a:t>ü</a:t>
                      </a:r>
                      <a:endParaRPr lang="en-US" sz="2400" b="0" i="0" u="none" strike="noStrike" dirty="0">
                        <a:solidFill>
                          <a:srgbClr val="7A1A57"/>
                        </a:solidFill>
                        <a:effectLst/>
                        <a:latin typeface="Wingdings" panose="05000000000000000000" pitchFamily="2" charset="2"/>
                      </a:endParaRPr>
                    </a:p>
                  </a:txBody>
                  <a:tcPr marL="9147" marR="9147" marT="9147" marB="0" anchor="ctr">
                    <a:solidFill>
                      <a:srgbClr val="FFC000"/>
                    </a:solidFill>
                  </a:tcPr>
                </a:tc>
                <a:extLst>
                  <a:ext uri="{0D108BD9-81ED-4DB2-BD59-A6C34878D82A}">
                    <a16:rowId xmlns:a16="http://schemas.microsoft.com/office/drawing/2014/main" val="121193050"/>
                  </a:ext>
                </a:extLst>
              </a:tr>
              <a:tr h="390279">
                <a:tc>
                  <a:txBody>
                    <a:bodyPr/>
                    <a:lstStyle/>
                    <a:p>
                      <a:pPr algn="l" rtl="0" fontAlgn="b"/>
                      <a:r>
                        <a:rPr lang="en-US" sz="1700" u="none" strike="noStrike" dirty="0">
                          <a:effectLst/>
                        </a:rPr>
                        <a:t>Expected Academic Perseverance</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668418765"/>
                  </a:ext>
                </a:extLst>
              </a:tr>
              <a:tr h="390279">
                <a:tc>
                  <a:txBody>
                    <a:bodyPr/>
                    <a:lstStyle/>
                    <a:p>
                      <a:pPr algn="l" rtl="0" fontAlgn="ctr"/>
                      <a:r>
                        <a:rPr lang="en-US" sz="1700" u="none" strike="noStrike" dirty="0">
                          <a:effectLst/>
                        </a:rPr>
                        <a:t>Expected Academic Difficulty</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algn="ctr" rtl="0" fontAlgn="ctr"/>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C000"/>
                    </a:solidFill>
                  </a:tcPr>
                </a:tc>
                <a:extLst>
                  <a:ext uri="{0D108BD9-81ED-4DB2-BD59-A6C34878D82A}">
                    <a16:rowId xmlns:a16="http://schemas.microsoft.com/office/drawing/2014/main" val="1485540620"/>
                  </a:ext>
                </a:extLst>
              </a:tr>
              <a:tr h="390279">
                <a:tc>
                  <a:txBody>
                    <a:bodyPr/>
                    <a:lstStyle/>
                    <a:p>
                      <a:pPr algn="l" fontAlgn="b"/>
                      <a:r>
                        <a:rPr lang="en-US" sz="1700" u="none" strike="noStrike" dirty="0">
                          <a:effectLst/>
                        </a:rPr>
                        <a:t>Expected Academic Help-Seeking</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ctr"/>
                      <a:r>
                        <a:rPr lang="en-US" sz="2400" u="none" strike="noStrike" dirty="0">
                          <a:effectLst/>
                        </a:rPr>
                        <a:t>*</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2231333090"/>
                  </a:ext>
                </a:extLst>
              </a:tr>
              <a:tr h="371369">
                <a:tc>
                  <a:txBody>
                    <a:bodyPr/>
                    <a:lstStyle/>
                    <a:p>
                      <a:pPr algn="l" rtl="0" fontAlgn="b"/>
                      <a:r>
                        <a:rPr lang="en-US" sz="1700" u="none" strike="noStrike" dirty="0">
                          <a:effectLst/>
                        </a:rPr>
                        <a:t>Perceived Academic Preparation</a:t>
                      </a:r>
                      <a:endParaRPr lang="en-US" sz="1700" b="0" i="0" u="none" strike="noStrike" dirty="0">
                        <a:solidFill>
                          <a:srgbClr val="1F4E78"/>
                        </a:solidFill>
                        <a:effectLst/>
                        <a:latin typeface="Arial" panose="020B0604020202020204" pitchFamily="34" charset="0"/>
                      </a:endParaRPr>
                    </a:p>
                  </a:txBody>
                  <a:tcPr marL="9147" marR="9147" marT="9147" marB="0" anchor="c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u="none" strike="noStrike" dirty="0">
                          <a:effectLst/>
                        </a:rPr>
                        <a:t>* *</a:t>
                      </a:r>
                      <a:endParaRPr lang="en-US" sz="2400" b="0" i="0" u="none" strike="noStrike" dirty="0">
                        <a:solidFill>
                          <a:srgbClr val="7A1A57"/>
                        </a:solidFill>
                        <a:effectLst/>
                        <a:latin typeface="Arial" panose="020B0604020202020204" pitchFamily="34" charset="0"/>
                      </a:endParaRPr>
                    </a:p>
                  </a:txBody>
                  <a:tcPr marL="9147" marR="9147" marT="9147" marB="0" anchor="ctr">
                    <a:solidFill>
                      <a:srgbClr val="FFC000"/>
                    </a:solidFill>
                  </a:tcPr>
                </a:tc>
                <a:extLst>
                  <a:ext uri="{0D108BD9-81ED-4DB2-BD59-A6C34878D82A}">
                    <a16:rowId xmlns:a16="http://schemas.microsoft.com/office/drawing/2014/main" val="229779117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BCSSE Reports</a:t>
            </a:r>
          </a:p>
        </p:txBody>
      </p:sp>
      <p:sp>
        <p:nvSpPr>
          <p:cNvPr id="3" name="Content Placeholder 2"/>
          <p:cNvSpPr>
            <a:spLocks noGrp="1"/>
          </p:cNvSpPr>
          <p:nvPr>
            <p:ph idx="1"/>
          </p:nvPr>
        </p:nvSpPr>
        <p:spPr>
          <a:xfrm>
            <a:off x="76201" y="1981200"/>
            <a:ext cx="3048000" cy="4691743"/>
          </a:xfrm>
        </p:spPr>
        <p:txBody>
          <a:bodyPr/>
          <a:lstStyle/>
          <a:p>
            <a:pPr lvl="1"/>
            <a:r>
              <a:rPr lang="en-US" dirty="0"/>
              <a:t>BCSSE Institutional Report </a:t>
            </a:r>
            <a:br>
              <a:rPr lang="en-US" dirty="0"/>
            </a:br>
            <a:r>
              <a:rPr lang="en-US" dirty="0"/>
              <a:t>(Summer/Fall 2020)</a:t>
            </a:r>
          </a:p>
          <a:p>
            <a:pPr lvl="1"/>
            <a:r>
              <a:rPr lang="en-US" dirty="0"/>
              <a:t>BCSSE Student Advising Report (Summer/Fall 2020)</a:t>
            </a:r>
          </a:p>
          <a:p>
            <a:pPr lvl="1">
              <a:spcBef>
                <a:spcPts val="100"/>
              </a:spcBef>
              <a:spcAft>
                <a:spcPts val="100"/>
              </a:spcAft>
            </a:pPr>
            <a:r>
              <a:rPr lang="en-US" dirty="0"/>
              <a:t>Grand Frequencies and Means (Fall 2020)</a:t>
            </a:r>
          </a:p>
          <a:p>
            <a:pPr lvl="2">
              <a:spcBef>
                <a:spcPts val="100"/>
              </a:spcBef>
              <a:spcAft>
                <a:spcPts val="100"/>
              </a:spcAft>
            </a:pPr>
            <a:r>
              <a:rPr lang="en-US" dirty="0"/>
              <a:t>Overall</a:t>
            </a:r>
          </a:p>
          <a:p>
            <a:pPr lvl="2">
              <a:spcBef>
                <a:spcPts val="100"/>
              </a:spcBef>
              <a:spcAft>
                <a:spcPts val="100"/>
              </a:spcAft>
            </a:pPr>
            <a:r>
              <a:rPr lang="en-US" dirty="0"/>
              <a:t>Institution types</a:t>
            </a:r>
          </a:p>
          <a:p>
            <a:pPr lvl="1"/>
            <a:r>
              <a:rPr lang="en-US" dirty="0"/>
              <a:t>BCSSE-NSSE Combined Report (</a:t>
            </a:r>
            <a:r>
              <a:rPr lang="en-US"/>
              <a:t>Summer 2021)</a:t>
            </a:r>
            <a:endParaRPr lang="en-US" dirty="0"/>
          </a:p>
        </p:txBody>
      </p:sp>
      <p:sp>
        <p:nvSpPr>
          <p:cNvPr id="7" name="Content Placeholder 2"/>
          <p:cNvSpPr txBox="1">
            <a:spLocks/>
          </p:cNvSpPr>
          <p:nvPr/>
        </p:nvSpPr>
        <p:spPr bwMode="auto">
          <a:xfrm>
            <a:off x="0" y="1518557"/>
            <a:ext cx="9143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US" kern="0" dirty="0"/>
              <a:t>Four reports are provided:</a:t>
            </a:r>
          </a:p>
        </p:txBody>
      </p:sp>
      <p:pic>
        <p:nvPicPr>
          <p:cNvPr id="4" name="Picture 3" descr="BCSSE 2020-NSSE 2021 Combined Report" title="BCSSE 2020-NSSE 2021 Combined Report"/>
          <p:cNvPicPr>
            <a:picLocks noChangeAspect="1"/>
          </p:cNvPicPr>
          <p:nvPr/>
        </p:nvPicPr>
        <p:blipFill>
          <a:blip r:embed="rId3"/>
          <a:stretch>
            <a:fillRect/>
          </a:stretch>
        </p:blipFill>
        <p:spPr>
          <a:xfrm>
            <a:off x="3115523" y="2459468"/>
            <a:ext cx="5911851" cy="34079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30200" y="2565146"/>
            <a:ext cx="8534400" cy="1143000"/>
          </a:xfrm>
        </p:spPr>
        <p:txBody>
          <a:bodyPr/>
          <a:lstStyle/>
          <a:p>
            <a:pPr algn="ctr"/>
            <a:r>
              <a:rPr lang="en-US" dirty="0"/>
              <a:t>NSSE and the Concept of Student Engagement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dirty="0"/>
              <a:t>During Last Year of High School</a:t>
            </a:r>
          </a:p>
        </p:txBody>
      </p:sp>
      <p:sp>
        <p:nvSpPr>
          <p:cNvPr id="3" name="Content Placeholder 2"/>
          <p:cNvSpPr>
            <a:spLocks noGrp="1"/>
          </p:cNvSpPr>
          <p:nvPr>
            <p:ph sz="half" idx="1"/>
          </p:nvPr>
        </p:nvSpPr>
        <p:spPr/>
        <p:txBody>
          <a:bodyPr/>
          <a:lstStyle/>
          <a:p>
            <a:pPr lvl="1"/>
            <a:r>
              <a:rPr lang="en-US" dirty="0"/>
              <a:t>About how many hours preparing for class (studying, doing homework, rehearsing, etc.)</a:t>
            </a:r>
          </a:p>
        </p:txBody>
      </p:sp>
      <p:graphicFrame>
        <p:nvGraphicFramePr>
          <p:cNvPr id="7" name="Object 4" descr="Hours studying by high school grades" title="Hours studying by high school grades"/>
          <p:cNvGraphicFramePr>
            <a:graphicFrameLocks noGrp="1" noChangeAspect="1"/>
          </p:cNvGraphicFramePr>
          <p:nvPr>
            <p:ph sz="half" idx="2"/>
            <p:extLst>
              <p:ext uri="{D42A27DB-BD31-4B8C-83A1-F6EECF244321}">
                <p14:modId xmlns:p14="http://schemas.microsoft.com/office/powerpoint/2010/main" val="3889202603"/>
              </p:ext>
            </p:extLst>
          </p:nvPr>
        </p:nvGraphicFramePr>
        <p:xfrm>
          <a:off x="228600" y="2590800"/>
          <a:ext cx="8610600" cy="4243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 y="228600"/>
            <a:ext cx="8915400" cy="990600"/>
          </a:xfrm>
        </p:spPr>
        <p:txBody>
          <a:bodyPr/>
          <a:lstStyle/>
          <a:p>
            <a:pPr algn="ctr"/>
            <a:r>
              <a:rPr lang="en-US" sz="3200" dirty="0"/>
              <a:t>During the coming school year, how difficult do you expect the following to be?</a:t>
            </a:r>
          </a:p>
        </p:txBody>
      </p:sp>
      <p:sp>
        <p:nvSpPr>
          <p:cNvPr id="14" name="Content Placeholder 13"/>
          <p:cNvSpPr>
            <a:spLocks noGrp="1"/>
          </p:cNvSpPr>
          <p:nvPr>
            <p:ph sz="half" idx="1"/>
          </p:nvPr>
        </p:nvSpPr>
        <p:spPr>
          <a:xfrm>
            <a:off x="228600" y="1524000"/>
            <a:ext cx="8610600" cy="914400"/>
          </a:xfrm>
        </p:spPr>
        <p:txBody>
          <a:bodyPr/>
          <a:lstStyle/>
          <a:p>
            <a:pPr lvl="1"/>
            <a:r>
              <a:rPr lang="en-US" dirty="0"/>
              <a:t>Learning course material</a:t>
            </a:r>
          </a:p>
          <a:p>
            <a:endParaRPr lang="en-US" dirty="0"/>
          </a:p>
        </p:txBody>
      </p:sp>
      <p:graphicFrame>
        <p:nvGraphicFramePr>
          <p:cNvPr id="23" name="Object 4" descr="Expected academic difficulty by first generation status" title="Expected academic difficulty by first generation status"/>
          <p:cNvGraphicFramePr>
            <a:graphicFrameLocks noGrp="1" noChangeAspect="1"/>
          </p:cNvGraphicFramePr>
          <p:nvPr>
            <p:ph sz="half" idx="2"/>
            <p:extLst>
              <p:ext uri="{D42A27DB-BD31-4B8C-83A1-F6EECF244321}">
                <p14:modId xmlns:p14="http://schemas.microsoft.com/office/powerpoint/2010/main" val="260287012"/>
              </p:ext>
            </p:extLst>
          </p:nvPr>
        </p:nvGraphicFramePr>
        <p:xfrm>
          <a:off x="228600" y="2286000"/>
          <a:ext cx="86106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dirty="0"/>
              <a:t>BCSSE 2019-NSSE 20 Combined Results for </a:t>
            </a:r>
            <a:r>
              <a:rPr lang="en-US" altLang="en-US" dirty="0">
                <a:solidFill>
                  <a:srgbClr val="FF0000"/>
                </a:solidFill>
              </a:rPr>
              <a:t>[Institution]</a:t>
            </a:r>
            <a:endParaRPr lang="en-US" altLang="en-US" dirty="0"/>
          </a:p>
        </p:txBody>
      </p:sp>
      <p:sp>
        <p:nvSpPr>
          <p:cNvPr id="6" name="Content Placeholder 5"/>
          <p:cNvSpPr>
            <a:spLocks noGrp="1"/>
          </p:cNvSpPr>
          <p:nvPr>
            <p:ph sz="half" idx="1"/>
          </p:nvPr>
        </p:nvSpPr>
        <p:spPr>
          <a:xfrm>
            <a:off x="228600" y="1524000"/>
            <a:ext cx="8763000" cy="542330"/>
          </a:xfrm>
        </p:spPr>
        <p:txBody>
          <a:bodyPr/>
          <a:lstStyle/>
          <a:p>
            <a:r>
              <a:rPr lang="en-US" sz="2200" dirty="0"/>
              <a:t>Results by Expectations and Whether Expectations Were Met</a:t>
            </a:r>
          </a:p>
        </p:txBody>
      </p:sp>
      <p:pic>
        <p:nvPicPr>
          <p:cNvPr id="4" name="Picture 3" descr="Results by Expectations and Whether Expectations Were Met&#10;" title="Results by Expectations and Whether Expectations Were Met"/>
          <p:cNvPicPr>
            <a:picLocks noChangeAspect="1"/>
          </p:cNvPicPr>
          <p:nvPr/>
        </p:nvPicPr>
        <p:blipFill>
          <a:blip r:embed="rId3"/>
          <a:stretch>
            <a:fillRect/>
          </a:stretch>
        </p:blipFill>
        <p:spPr>
          <a:xfrm>
            <a:off x="131198" y="2286000"/>
            <a:ext cx="8992207" cy="296287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153400" cy="1362075"/>
          </a:xfrm>
        </p:spPr>
        <p:txBody>
          <a:bodyPr/>
          <a:lstStyle/>
          <a:p>
            <a:r>
              <a:rPr lang="en-US" dirty="0"/>
              <a:t>Selected FSSE Results for </a:t>
            </a:r>
            <a:r>
              <a:rPr lang="en-US" dirty="0">
                <a:solidFill>
                  <a:srgbClr val="FF0000"/>
                </a:solidFill>
              </a:rPr>
              <a:t>[Institution]</a:t>
            </a:r>
          </a:p>
        </p:txBody>
      </p:sp>
    </p:spTree>
    <p:extLst>
      <p:ext uri="{BB962C8B-B14F-4D97-AF65-F5344CB8AC3E}">
        <p14:creationId xmlns:p14="http://schemas.microsoft.com/office/powerpoint/2010/main" val="311861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Faculty Survey of Student Engagement</a:t>
            </a:r>
          </a:p>
        </p:txBody>
      </p:sp>
      <p:sp>
        <p:nvSpPr>
          <p:cNvPr id="1360899" name="Rectangle 3"/>
          <p:cNvSpPr>
            <a:spLocks noGrp="1" noChangeArrowheads="1"/>
          </p:cNvSpPr>
          <p:nvPr>
            <p:ph idx="1"/>
          </p:nvPr>
        </p:nvSpPr>
        <p:spPr>
          <a:xfrm>
            <a:off x="228600" y="1600200"/>
            <a:ext cx="8610600" cy="2133600"/>
          </a:xfrm>
        </p:spPr>
        <p:txBody>
          <a:bodyPr/>
          <a:lstStyle/>
          <a:p>
            <a:r>
              <a:rPr lang="en-US" altLang="en-US" dirty="0">
                <a:solidFill>
                  <a:srgbClr val="7A1A57"/>
                </a:solidFill>
              </a:rPr>
              <a:t>(FSSE is pronounced “fessie”)</a:t>
            </a:r>
          </a:p>
          <a:p>
            <a:r>
              <a:rPr lang="en-US" altLang="en-US" dirty="0"/>
              <a:t>College faculty survey that measures faculty expectations for student engagement in educational practices that are empirically linked with student learning and development </a:t>
            </a:r>
          </a:p>
        </p:txBody>
      </p:sp>
      <p:pic>
        <p:nvPicPr>
          <p:cNvPr id="97284" name="Picture 4" descr="This is an image of the F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16867"/>
            <a:ext cx="22204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his is a small screen capture of the FSSE survey as it appears online to respon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505200"/>
            <a:ext cx="4724400" cy="2337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879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a:t>FSSE Survey Content</a:t>
            </a:r>
          </a:p>
        </p:txBody>
      </p:sp>
      <p:sp>
        <p:nvSpPr>
          <p:cNvPr id="98307" name="Rectangle 3"/>
          <p:cNvSpPr>
            <a:spLocks noGrp="1" noChangeArrowheads="1"/>
          </p:cNvSpPr>
          <p:nvPr>
            <p:ph idx="1"/>
          </p:nvPr>
        </p:nvSpPr>
        <p:spPr>
          <a:xfrm>
            <a:off x="228600" y="1600200"/>
            <a:ext cx="8763000" cy="4191000"/>
          </a:xfrm>
        </p:spPr>
        <p:txBody>
          <a:bodyPr numCol="2" spcCol="182880"/>
          <a:lstStyle/>
          <a:p>
            <a:pPr marL="342900" indent="-342900">
              <a:buClr>
                <a:srgbClr val="7A1A57"/>
              </a:buClr>
              <a:buFont typeface="Wingdings" panose="05000000000000000000" pitchFamily="2" charset="2"/>
              <a:buChar char="Ø"/>
            </a:pPr>
            <a:r>
              <a:rPr lang="en-US" altLang="en-US" sz="2200" dirty="0"/>
              <a:t>How often faculty use effective teaching practices</a:t>
            </a:r>
          </a:p>
          <a:p>
            <a:pPr marL="342900" indent="-342900">
              <a:buClr>
                <a:srgbClr val="7A1A57"/>
              </a:buClr>
              <a:buFont typeface="Wingdings" panose="05000000000000000000" pitchFamily="2" charset="2"/>
              <a:buChar char="Ø"/>
            </a:pPr>
            <a:r>
              <a:rPr lang="en-US" altLang="en-US" sz="2200" dirty="0"/>
              <a:t>How much faculty encourage students to collaborate</a:t>
            </a:r>
          </a:p>
          <a:p>
            <a:pPr marL="342900" indent="-342900">
              <a:buClr>
                <a:srgbClr val="7A1A57"/>
              </a:buClr>
              <a:buFont typeface="Wingdings" panose="05000000000000000000" pitchFamily="2" charset="2"/>
              <a:buChar char="Ø"/>
            </a:pPr>
            <a:r>
              <a:rPr lang="en-US" altLang="en-US" sz="2200" dirty="0"/>
              <a:t>The nature and frequency of faculty-student interactions</a:t>
            </a:r>
          </a:p>
          <a:p>
            <a:pPr marL="342900" indent="-342900">
              <a:buClr>
                <a:srgbClr val="7A1A57"/>
              </a:buClr>
              <a:buFont typeface="Wingdings" panose="05000000000000000000" pitchFamily="2" charset="2"/>
              <a:buChar char="Ø"/>
            </a:pPr>
            <a:r>
              <a:rPr lang="en-US" altLang="en-US" sz="2200" dirty="0"/>
              <a:t>Opportunities to engage in diverse perspectives</a:t>
            </a:r>
          </a:p>
          <a:p>
            <a:pPr marL="342900" indent="-342900">
              <a:buClr>
                <a:srgbClr val="7A1A57"/>
              </a:buClr>
              <a:buFont typeface="Wingdings" panose="05000000000000000000" pitchFamily="2" charset="2"/>
              <a:buChar char="Ø"/>
            </a:pPr>
            <a:r>
              <a:rPr lang="en-US" altLang="en-US" sz="2200" dirty="0"/>
              <a:t>The importance faculty place on increasing institutional support for students</a:t>
            </a:r>
          </a:p>
          <a:p>
            <a:pPr marL="342900" indent="-342900">
              <a:buClr>
                <a:srgbClr val="7A1A57"/>
              </a:buClr>
              <a:buFont typeface="Wingdings" panose="05000000000000000000" pitchFamily="2" charset="2"/>
              <a:buChar char="Ø"/>
            </a:pPr>
            <a:r>
              <a:rPr lang="en-US" altLang="en-US" sz="2200" dirty="0"/>
              <a:t>The importance faculty place on various areas of learning and development</a:t>
            </a:r>
          </a:p>
          <a:p>
            <a:pPr marL="342900" indent="-342900">
              <a:buClr>
                <a:srgbClr val="7A1A57"/>
              </a:buClr>
              <a:buFont typeface="Wingdings" panose="05000000000000000000" pitchFamily="2" charset="2"/>
              <a:buChar char="Ø"/>
            </a:pPr>
            <a:r>
              <a:rPr lang="en-US" altLang="en-US" sz="2200" dirty="0"/>
              <a:t>How faculty members organize their time, both in and out of the classroom</a:t>
            </a:r>
          </a:p>
        </p:txBody>
      </p:sp>
    </p:spTree>
    <p:extLst>
      <p:ext uri="{BB962C8B-B14F-4D97-AF65-F5344CB8AC3E}">
        <p14:creationId xmlns:p14="http://schemas.microsoft.com/office/powerpoint/2010/main" val="946880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dirty="0"/>
              <a:t>FSSE 2021 Project Scope</a:t>
            </a:r>
          </a:p>
        </p:txBody>
      </p:sp>
      <p:sp>
        <p:nvSpPr>
          <p:cNvPr id="99331" name="Rectangle 3"/>
          <p:cNvSpPr>
            <a:spLocks noGrp="1" noChangeArrowheads="1"/>
          </p:cNvSpPr>
          <p:nvPr>
            <p:ph idx="1"/>
          </p:nvPr>
        </p:nvSpPr>
        <p:spPr>
          <a:xfrm>
            <a:off x="228600" y="1524000"/>
            <a:ext cx="8610600" cy="4416425"/>
          </a:xfrm>
        </p:spPr>
        <p:txBody>
          <a:bodyPr/>
          <a:lstStyle/>
          <a:p>
            <a:pPr marL="342900" indent="-342900">
              <a:buClr>
                <a:srgbClr val="7A1A57"/>
              </a:buClr>
              <a:buFont typeface="Wingdings" panose="05000000000000000000" pitchFamily="2" charset="2"/>
              <a:buChar char="Ø"/>
            </a:pPr>
            <a:r>
              <a:rPr lang="en-US" altLang="en-US" dirty="0"/>
              <a:t>In 2021, more than 9,000 faculty members from 75 institutions responded to the survey. </a:t>
            </a:r>
          </a:p>
          <a:p>
            <a:pPr marL="342900" indent="-342900">
              <a:buClr>
                <a:srgbClr val="7A1A57"/>
              </a:buClr>
              <a:buFont typeface="Wingdings" panose="05000000000000000000" pitchFamily="2" charset="2"/>
              <a:buChar char="Ø"/>
            </a:pPr>
            <a:r>
              <a:rPr lang="en-US" altLang="en-US" dirty="0"/>
              <a:t>In 2021, 31% of the faculty contacted responded to the survey.</a:t>
            </a:r>
          </a:p>
          <a:p>
            <a:pPr marL="342900" indent="-342900">
              <a:buClr>
                <a:srgbClr val="7A1A57"/>
              </a:buClr>
              <a:buFont typeface="Wingdings" panose="05000000000000000000" pitchFamily="2" charset="2"/>
              <a:buChar char="Ø"/>
            </a:pPr>
            <a:r>
              <a:rPr lang="en-US" altLang="en-US" dirty="0"/>
              <a:t>Response rates at individual institutions ranged from 11% to 75%.</a:t>
            </a:r>
          </a:p>
          <a:p>
            <a:pPr marL="342900" indent="-342900">
              <a:buClr>
                <a:srgbClr val="7A1A57"/>
              </a:buClr>
              <a:buFont typeface="Wingdings" panose="05000000000000000000" pitchFamily="2" charset="2"/>
              <a:buChar char="Ø"/>
            </a:pPr>
            <a:r>
              <a:rPr lang="en-US" altLang="en-US" dirty="0"/>
              <a:t>The average institutional response rate was 39%.</a:t>
            </a:r>
          </a:p>
        </p:txBody>
      </p:sp>
    </p:spTree>
    <p:extLst>
      <p:ext uri="{BB962C8B-B14F-4D97-AF65-F5344CB8AC3E}">
        <p14:creationId xmlns:p14="http://schemas.microsoft.com/office/powerpoint/2010/main" val="959805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FSSE Administration</a:t>
            </a:r>
          </a:p>
        </p:txBody>
      </p:sp>
      <p:sp>
        <p:nvSpPr>
          <p:cNvPr id="100355" name="Rectangle 3"/>
          <p:cNvSpPr>
            <a:spLocks noGrp="1" noChangeArrowheads="1"/>
          </p:cNvSpPr>
          <p:nvPr>
            <p:ph idx="1"/>
          </p:nvPr>
        </p:nvSpPr>
        <p:spPr>
          <a:xfrm>
            <a:off x="152400" y="1600200"/>
            <a:ext cx="8610600" cy="4416425"/>
          </a:xfrm>
        </p:spPr>
        <p:txBody>
          <a:bodyPr/>
          <a:lstStyle/>
          <a:p>
            <a:pPr marL="342900" indent="-342900">
              <a:buClr>
                <a:srgbClr val="7A1A57"/>
              </a:buClr>
              <a:buFont typeface="Wingdings" panose="05000000000000000000" pitchFamily="2" charset="2"/>
              <a:buChar char="Ø"/>
            </a:pPr>
            <a:r>
              <a:rPr lang="en-US" altLang="en-US" dirty="0"/>
              <a:t>Third-party administration in the spring</a:t>
            </a:r>
          </a:p>
          <a:p>
            <a:pPr marL="342900" indent="-342900">
              <a:buClr>
                <a:srgbClr val="7A1A57"/>
              </a:buClr>
              <a:buFont typeface="Wingdings" panose="05000000000000000000" pitchFamily="2" charset="2"/>
              <a:buChar char="Ø"/>
            </a:pPr>
            <a:r>
              <a:rPr lang="en-US" altLang="en-US" dirty="0"/>
              <a:t>Institutions choose faculty to be surveyed</a:t>
            </a:r>
          </a:p>
          <a:p>
            <a:pPr marL="342900" indent="-342900">
              <a:buClr>
                <a:srgbClr val="7A1A57"/>
              </a:buClr>
              <a:buFont typeface="Wingdings" panose="05000000000000000000" pitchFamily="2" charset="2"/>
              <a:buChar char="Ø"/>
            </a:pPr>
            <a:r>
              <a:rPr lang="en-US" altLang="en-US" dirty="0"/>
              <a:t>Faculty responses are kept anonymous </a:t>
            </a:r>
          </a:p>
          <a:p>
            <a:pPr marL="342900" indent="-342900">
              <a:buClr>
                <a:srgbClr val="7A1A57"/>
              </a:buClr>
              <a:buFont typeface="Wingdings" panose="05000000000000000000" pitchFamily="2" charset="2"/>
              <a:buChar char="Ø"/>
            </a:pPr>
            <a:r>
              <a:rPr lang="en-US" altLang="en-US" dirty="0"/>
              <a:t>Administered as an online-only survey</a:t>
            </a:r>
          </a:p>
          <a:p>
            <a:pPr marL="342900" indent="-342900">
              <a:buClr>
                <a:srgbClr val="7A1A57"/>
              </a:buClr>
              <a:buFont typeface="Wingdings" panose="05000000000000000000" pitchFamily="2" charset="2"/>
              <a:buChar char="Ø"/>
            </a:pPr>
            <a:r>
              <a:rPr lang="en-US" altLang="en-US" dirty="0"/>
              <a:t>Institutions are able to add topical modules and consortium items to the end of the core FSSE instrument</a:t>
            </a:r>
          </a:p>
        </p:txBody>
      </p:sp>
    </p:spTree>
    <p:extLst>
      <p:ext uri="{BB962C8B-B14F-4D97-AF65-F5344CB8AC3E}">
        <p14:creationId xmlns:p14="http://schemas.microsoft.com/office/powerpoint/2010/main" val="7994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dirty="0"/>
              <a:t>Faculty Values and Student Participation in High-Impact Practices</a:t>
            </a:r>
          </a:p>
        </p:txBody>
      </p:sp>
      <p:graphicFrame>
        <p:nvGraphicFramePr>
          <p:cNvPr id="8" name="Table 7" descr="Faculty Values and Student Participation in High-Impact Practices" title="Faculty Values and Student Participation in High-Impact Practices"/>
          <p:cNvGraphicFramePr>
            <a:graphicFrameLocks noGrp="1"/>
          </p:cNvGraphicFramePr>
          <p:nvPr>
            <p:extLst>
              <p:ext uri="{D42A27DB-BD31-4B8C-83A1-F6EECF244321}">
                <p14:modId xmlns:p14="http://schemas.microsoft.com/office/powerpoint/2010/main" val="3309046176"/>
              </p:ext>
            </p:extLst>
          </p:nvPr>
        </p:nvGraphicFramePr>
        <p:xfrm>
          <a:off x="457200" y="1981200"/>
          <a:ext cx="8382000" cy="3663618"/>
        </p:xfrm>
        <a:graphic>
          <a:graphicData uri="http://schemas.openxmlformats.org/drawingml/2006/table">
            <a:tbl>
              <a:tblPr firstRow="1"/>
              <a:tblGrid>
                <a:gridCol w="2838450">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923925">
                  <a:extLst>
                    <a:ext uri="{9D8B030D-6E8A-4147-A177-3AD203B41FA5}">
                      <a16:colId xmlns:a16="http://schemas.microsoft.com/office/drawing/2014/main" val="20002"/>
                    </a:ext>
                  </a:extLst>
                </a:gridCol>
                <a:gridCol w="92392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923925">
                  <a:extLst>
                    <a:ext uri="{9D8B030D-6E8A-4147-A177-3AD203B41FA5}">
                      <a16:colId xmlns:a16="http://schemas.microsoft.com/office/drawing/2014/main" val="20005"/>
                    </a:ext>
                  </a:extLst>
                </a:gridCol>
                <a:gridCol w="923925">
                  <a:extLst>
                    <a:ext uri="{9D8B030D-6E8A-4147-A177-3AD203B41FA5}">
                      <a16:colId xmlns:a16="http://schemas.microsoft.com/office/drawing/2014/main" val="20006"/>
                    </a:ext>
                  </a:extLst>
                </a:gridCol>
              </a:tblGrid>
              <a:tr h="8510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anose="020B0604020202020204" pitchFamily="34" charset="0"/>
                          <a:ea typeface="Osaka"/>
                          <a:cs typeface="Arial" panose="020B0604020202020204" pitchFamily="34" charset="0"/>
                        </a:rPr>
                        <a:t>Intentionally left blank</a:t>
                      </a:r>
                      <a:endParaRPr kumimoji="0" lang="en-US" sz="1400" b="0" i="0" u="none" strike="noStrike" cap="none" normalizeH="0" baseline="0" dirty="0">
                        <a:ln>
                          <a:noFill/>
                        </a:ln>
                        <a:solidFill>
                          <a:schemeClr val="bg1"/>
                        </a:solidFill>
                        <a:effectLst/>
                        <a:latin typeface="Arial" panose="020B0604020202020204" pitchFamily="34" charset="0"/>
                        <a:ea typeface="Osaka"/>
                        <a:cs typeface="Arial" panose="020B0604020202020204" pitchFamily="34" charset="0"/>
                      </a:endParaRPr>
                    </a:p>
                  </a:txBody>
                  <a:tcPr marL="0" marR="0" marT="0" marB="0" anchor="b"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dirty="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44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High-Impact Practice</a:t>
                      </a:r>
                      <a:endParaRPr kumimoji="0" lang="en-US" sz="1400" b="1" i="0" u="none" strike="noStrike" cap="none" normalizeH="0" baseline="3000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FSSE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D3121"/>
                          </a:solidFill>
                          <a:effectLst/>
                          <a:latin typeface="Arial" panose="020B0604020202020204" pitchFamily="34" charset="0"/>
                          <a:ea typeface="Osaka"/>
                          <a:cs typeface="Arial" panose="020B0604020202020204" pitchFamily="34" charset="0"/>
                        </a:rPr>
                        <a:t>[Institution]</a:t>
                      </a:r>
                      <a:endParaRPr kumimoji="0" lang="en-US" sz="1400" b="1" i="0" u="none" strike="noStrike" cap="none" normalizeH="0" baseline="0" dirty="0">
                        <a:ln>
                          <a:noFill/>
                        </a:ln>
                        <a:solidFill>
                          <a:schemeClr val="tx1"/>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Internship</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83%</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Learning Community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54%</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9%</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Study Abroad</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36%</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10%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Research with Faculty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57%</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Culminating Senior Experience</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85%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47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Service-Learning</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64%</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45%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2D62"/>
                          </a:solidFill>
                          <a:effectLst/>
                          <a:latin typeface="Arial" panose="020B0604020202020204" pitchFamily="34" charset="0"/>
                          <a:ea typeface="Osaka"/>
                          <a:cs typeface="Arial" panose="020B0604020202020204" pitchFamily="34" charset="0"/>
                        </a:rPr>
                        <a:t>58%</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3276600" y="1905000"/>
            <a:ext cx="1828800" cy="923330"/>
          </a:xfrm>
          <a:prstGeom prst="rect">
            <a:avLst/>
          </a:prstGeom>
        </p:spPr>
        <p:txBody>
          <a:bodyPr wrap="square">
            <a:spAutoFit/>
          </a:bodyPr>
          <a:lstStyle/>
          <a:p>
            <a:pPr lvl="0" algn="ctr" fontAlgn="b"/>
            <a:r>
              <a:rPr lang="en-US" b="1" dirty="0">
                <a:solidFill>
                  <a:srgbClr val="7A1A57"/>
                </a:solidFill>
                <a:cs typeface="Arial" panose="020B0604020202020204" pitchFamily="34" charset="0"/>
              </a:rPr>
              <a:t>Faculty-</a:t>
            </a:r>
            <a:br>
              <a:rPr lang="en-US" b="1" dirty="0">
                <a:solidFill>
                  <a:srgbClr val="7A1A57"/>
                </a:solidFill>
                <a:cs typeface="Arial" panose="020B0604020202020204" pitchFamily="34" charset="0"/>
              </a:rPr>
            </a:br>
            <a:r>
              <a:rPr lang="en-US" b="1" dirty="0">
                <a:solidFill>
                  <a:srgbClr val="7A1A57"/>
                </a:solidFill>
                <a:cs typeface="Arial" panose="020B0604020202020204" pitchFamily="34" charset="0"/>
              </a:rPr>
              <a:t>Very Important or Important</a:t>
            </a:r>
          </a:p>
        </p:txBody>
      </p:sp>
      <p:sp>
        <p:nvSpPr>
          <p:cNvPr id="3" name="Rectangle 2"/>
          <p:cNvSpPr/>
          <p:nvPr/>
        </p:nvSpPr>
        <p:spPr>
          <a:xfrm>
            <a:off x="5207996" y="2173069"/>
            <a:ext cx="1650004" cy="646331"/>
          </a:xfrm>
          <a:prstGeom prst="rect">
            <a:avLst/>
          </a:prstGeom>
        </p:spPr>
        <p:txBody>
          <a:bodyPr wrap="square">
            <a:spAutoFit/>
          </a:bodyPr>
          <a:lstStyle/>
          <a:p>
            <a:pPr algn="ctr"/>
            <a:r>
              <a:rPr lang="en-US" b="1" dirty="0">
                <a:solidFill>
                  <a:srgbClr val="7A1A57"/>
                </a:solidFill>
                <a:cs typeface="Arial" panose="020B0604020202020204" pitchFamily="34" charset="0"/>
              </a:rPr>
              <a:t>First-Year Participation</a:t>
            </a:r>
            <a:endParaRPr lang="en-US" dirty="0"/>
          </a:p>
        </p:txBody>
      </p:sp>
      <p:sp>
        <p:nvSpPr>
          <p:cNvPr id="4" name="Rectangle 3"/>
          <p:cNvSpPr/>
          <p:nvPr/>
        </p:nvSpPr>
        <p:spPr>
          <a:xfrm>
            <a:off x="6858000" y="2173069"/>
            <a:ext cx="1981200" cy="646331"/>
          </a:xfrm>
          <a:prstGeom prst="rect">
            <a:avLst/>
          </a:prstGeom>
        </p:spPr>
        <p:txBody>
          <a:bodyPr wrap="square">
            <a:spAutoFit/>
          </a:bodyPr>
          <a:lstStyle/>
          <a:p>
            <a:pPr lvl="0" algn="ctr" fontAlgn="b"/>
            <a:r>
              <a:rPr lang="en-US" b="1" dirty="0">
                <a:solidFill>
                  <a:srgbClr val="7A1A57"/>
                </a:solidFill>
                <a:cs typeface="Arial" panose="020B0604020202020204" pitchFamily="34" charset="0"/>
              </a:rPr>
              <a:t>Senior </a:t>
            </a:r>
            <a:br>
              <a:rPr lang="en-US" b="1" dirty="0">
                <a:solidFill>
                  <a:srgbClr val="7A1A57"/>
                </a:solidFill>
                <a:cs typeface="Arial" panose="020B0604020202020204" pitchFamily="34" charset="0"/>
              </a:rPr>
            </a:br>
            <a:r>
              <a:rPr lang="en-US" b="1" dirty="0">
                <a:solidFill>
                  <a:srgbClr val="7A1A57"/>
                </a:solidFill>
                <a:cs typeface="Arial" panose="020B0604020202020204" pitchFamily="34" charset="0"/>
              </a:rPr>
              <a:t>Participation</a:t>
            </a:r>
            <a:endParaRPr lang="en-US" b="1" baseline="30000" dirty="0">
              <a:solidFill>
                <a:srgbClr val="7A1A57"/>
              </a:solidFill>
              <a:cs typeface="Arial" panose="020B0604020202020204" pitchFamily="34" charset="0"/>
            </a:endParaRPr>
          </a:p>
        </p:txBody>
      </p:sp>
    </p:spTree>
    <p:extLst>
      <p:ext uri="{BB962C8B-B14F-4D97-AF65-F5344CB8AC3E}">
        <p14:creationId xmlns:p14="http://schemas.microsoft.com/office/powerpoint/2010/main" val="2851698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04800" y="228600"/>
            <a:ext cx="8534400" cy="990600"/>
          </a:xfrm>
        </p:spPr>
        <p:txBody>
          <a:bodyPr/>
          <a:lstStyle/>
          <a:p>
            <a:pPr marL="0" indent="0" algn="ctr">
              <a:buNone/>
            </a:pPr>
            <a:r>
              <a:rPr lang="en-US" dirty="0">
                <a:solidFill>
                  <a:schemeClr val="bg1"/>
                </a:solidFill>
              </a:rPr>
              <a:t>Questions &amp; Discussion</a:t>
            </a:r>
          </a:p>
        </p:txBody>
      </p:sp>
    </p:spTree>
    <p:extLst>
      <p:ext uri="{BB962C8B-B14F-4D97-AF65-F5344CB8AC3E}">
        <p14:creationId xmlns:p14="http://schemas.microsoft.com/office/powerpoint/2010/main" val="399854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What is Student Engagement?</a:t>
            </a:r>
          </a:p>
        </p:txBody>
      </p:sp>
      <p:sp>
        <p:nvSpPr>
          <p:cNvPr id="1543171" name="Rectangle 3"/>
          <p:cNvSpPr>
            <a:spLocks noGrp="1" noChangeArrowheads="1"/>
          </p:cNvSpPr>
          <p:nvPr>
            <p:ph idx="1"/>
          </p:nvPr>
        </p:nvSpPr>
        <p:spPr>
          <a:xfrm>
            <a:off x="228600" y="1676400"/>
            <a:ext cx="8610600" cy="5029200"/>
          </a:xfrm>
        </p:spPr>
        <p:txBody>
          <a:bodyPr/>
          <a:lstStyle/>
          <a:p>
            <a:r>
              <a:rPr lang="en-US" altLang="en-US" dirty="0">
                <a:solidFill>
                  <a:srgbClr val="7A1A57"/>
                </a:solidFill>
              </a:rPr>
              <a:t>What students do – </a:t>
            </a:r>
            <a:br>
              <a:rPr lang="en-US" altLang="en-US" dirty="0">
                <a:solidFill>
                  <a:srgbClr val="7A1A57"/>
                </a:solidFill>
              </a:rPr>
            </a:br>
            <a:r>
              <a:rPr lang="en-US" altLang="en-US" dirty="0"/>
              <a:t>Time and energy devoted to studies and other educationally purposeful activities</a:t>
            </a:r>
          </a:p>
          <a:p>
            <a:endParaRPr lang="en-US" altLang="en-US" dirty="0"/>
          </a:p>
          <a:p>
            <a:r>
              <a:rPr lang="en-US" altLang="en-US" dirty="0">
                <a:solidFill>
                  <a:srgbClr val="7A1A57"/>
                </a:solidFill>
              </a:rPr>
              <a:t>What institutions do – </a:t>
            </a:r>
            <a:r>
              <a:rPr lang="en-US" altLang="en-US" dirty="0"/>
              <a:t/>
            </a:r>
            <a:br>
              <a:rPr lang="en-US" altLang="en-US" dirty="0"/>
            </a:br>
            <a:r>
              <a:rPr lang="en-US" altLang="en-US" dirty="0"/>
              <a:t>Using resources and effective educational practices to induce students to do the right things</a:t>
            </a:r>
          </a:p>
          <a:p>
            <a:endParaRPr lang="en-US" altLang="en-US" dirty="0"/>
          </a:p>
          <a:p>
            <a:r>
              <a:rPr lang="en-US" altLang="en-US" dirty="0"/>
              <a:t>Educationally effective institutions </a:t>
            </a:r>
            <a:r>
              <a:rPr lang="en-US" altLang="en-US" dirty="0">
                <a:solidFill>
                  <a:srgbClr val="7A1A57"/>
                </a:solidFill>
              </a:rPr>
              <a:t>channel student energy</a:t>
            </a:r>
            <a:r>
              <a:rPr lang="en-US" altLang="en-US" dirty="0"/>
              <a:t> toward the right activities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1543171">
                                            <p:txEl>
                                              <p:pRg st="0" end="0"/>
                                            </p:txEl>
                                          </p:spTgt>
                                        </p:tgtEl>
                                        <p:attrNameLst>
                                          <p:attrName>style.visibility</p:attrName>
                                        </p:attrNameLst>
                                      </p:cBhvr>
                                      <p:to>
                                        <p:strVal val="visible"/>
                                      </p:to>
                                    </p:set>
                                    <p:anim calcmode="lin" valueType="num">
                                      <p:cBhvr additive="base">
                                        <p:cTn id="7" dur="500" fill="hold"/>
                                        <p:tgtEl>
                                          <p:spTgt spid="154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31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1543171">
                                            <p:txEl>
                                              <p:pRg st="2" end="2"/>
                                            </p:txEl>
                                          </p:spTgt>
                                        </p:tgtEl>
                                        <p:attrNameLst>
                                          <p:attrName>style.visibility</p:attrName>
                                        </p:attrNameLst>
                                      </p:cBhvr>
                                      <p:to>
                                        <p:strVal val="visible"/>
                                      </p:to>
                                    </p:set>
                                    <p:anim calcmode="lin" valueType="num">
                                      <p:cBhvr additive="base">
                                        <p:cTn id="12" dur="500" fill="hold"/>
                                        <p:tgtEl>
                                          <p:spTgt spid="154317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43171">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1543171">
                                            <p:txEl>
                                              <p:pRg st="4" end="4"/>
                                            </p:txEl>
                                          </p:spTgt>
                                        </p:tgtEl>
                                        <p:attrNameLst>
                                          <p:attrName>style.visibility</p:attrName>
                                        </p:attrNameLst>
                                      </p:cBhvr>
                                      <p:to>
                                        <p:strVal val="visible"/>
                                      </p:to>
                                    </p:set>
                                    <p:anim calcmode="lin" valueType="num">
                                      <p:cBhvr additive="base">
                                        <p:cTn id="17" dur="500" fill="hold"/>
                                        <p:tgtEl>
                                          <p:spTgt spid="1543171">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43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1" grpId="0" build="p" autoUpdateAnimBg="0" advAuto="2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pic>
        <p:nvPicPr>
          <p:cNvPr id="125957" name="Picture 6" descr="NSSE logo" title="N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542256"/>
            <a:ext cx="3251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itle 7"/>
          <p:cNvSpPr>
            <a:spLocks noGrp="1"/>
          </p:cNvSpPr>
          <p:nvPr>
            <p:ph type="title"/>
          </p:nvPr>
        </p:nvSpPr>
        <p:spPr/>
        <p:txBody>
          <a:bodyPr/>
          <a:lstStyle/>
          <a:p>
            <a:r>
              <a:rPr lang="en-US" altLang="en-US" dirty="0"/>
              <a:t>Contact Information</a:t>
            </a:r>
          </a:p>
        </p:txBody>
      </p:sp>
      <p:sp>
        <p:nvSpPr>
          <p:cNvPr id="2" name="Content Placeholder 1"/>
          <p:cNvSpPr>
            <a:spLocks noGrp="1"/>
          </p:cNvSpPr>
          <p:nvPr>
            <p:ph sz="half" idx="1"/>
          </p:nvPr>
        </p:nvSpPr>
        <p:spPr>
          <a:xfrm>
            <a:off x="228600" y="1981200"/>
            <a:ext cx="4229100" cy="4724400"/>
          </a:xfrm>
        </p:spPr>
        <p:txBody>
          <a:bodyPr/>
          <a:lstStyle/>
          <a:p>
            <a:endParaRPr lang="en-US" altLang="en-US" dirty="0"/>
          </a:p>
          <a:p>
            <a:r>
              <a:rPr lang="en-US" altLang="en-US" dirty="0">
                <a:solidFill>
                  <a:srgbClr val="FF0000"/>
                </a:solidFill>
              </a:rPr>
              <a:t>[Institution]</a:t>
            </a:r>
            <a:r>
              <a:rPr lang="en-US" altLang="en-US" dirty="0"/>
              <a:t> </a:t>
            </a:r>
          </a:p>
          <a:p>
            <a:endParaRPr lang="en-US" altLang="en-US" dirty="0"/>
          </a:p>
          <a:p>
            <a:r>
              <a:rPr lang="en-US" altLang="en-US" dirty="0"/>
              <a:t>NSSE Contact:</a:t>
            </a:r>
          </a:p>
          <a:p>
            <a:r>
              <a:rPr lang="en-US" altLang="en-US" dirty="0">
                <a:solidFill>
                  <a:srgbClr val="FF0000"/>
                </a:solidFill>
              </a:rPr>
              <a:t>[Contact name]</a:t>
            </a:r>
          </a:p>
          <a:p>
            <a:r>
              <a:rPr lang="en-US" altLang="en-US" dirty="0">
                <a:solidFill>
                  <a:srgbClr val="FF0000"/>
                </a:solidFill>
              </a:rPr>
              <a:t>[Contact email address]</a:t>
            </a:r>
          </a:p>
        </p:txBody>
      </p:sp>
      <p:sp>
        <p:nvSpPr>
          <p:cNvPr id="3" name="Content Placeholder 2"/>
          <p:cNvSpPr>
            <a:spLocks noGrp="1"/>
          </p:cNvSpPr>
          <p:nvPr>
            <p:ph sz="half" idx="2"/>
          </p:nvPr>
        </p:nvSpPr>
        <p:spPr>
          <a:xfrm>
            <a:off x="4114800" y="2971800"/>
            <a:ext cx="4876800" cy="3886200"/>
          </a:xfrm>
        </p:spPr>
        <p:txBody>
          <a:bodyPr/>
          <a:lstStyle/>
          <a:p>
            <a:r>
              <a:rPr lang="en-US" altLang="en-US" sz="1600" dirty="0"/>
              <a:t>Center for Postsecondary Research </a:t>
            </a:r>
          </a:p>
          <a:p>
            <a:r>
              <a:rPr lang="en-US" altLang="en-US" sz="1600" dirty="0"/>
              <a:t>Indiana University School of Education</a:t>
            </a:r>
          </a:p>
          <a:p>
            <a:r>
              <a:rPr lang="en-US" altLang="en-US" sz="1600" dirty="0"/>
              <a:t>201 North Rose Avenue</a:t>
            </a:r>
          </a:p>
          <a:p>
            <a:r>
              <a:rPr lang="en-US" altLang="en-US" sz="1600" dirty="0"/>
              <a:t>Bloomington, IN 47405-1006</a:t>
            </a:r>
          </a:p>
          <a:p>
            <a:pPr marL="171450">
              <a:spcBef>
                <a:spcPts val="600"/>
              </a:spcBef>
            </a:pPr>
            <a:r>
              <a:rPr lang="en-US" altLang="en-US" sz="1600" dirty="0"/>
              <a:t/>
            </a:r>
            <a:br>
              <a:rPr lang="en-US" altLang="en-US" sz="1600" dirty="0"/>
            </a:br>
            <a:r>
              <a:rPr lang="en-US" altLang="en-US" sz="1600" b="0" dirty="0"/>
              <a:t>Phone:  812-856-5824</a:t>
            </a:r>
          </a:p>
          <a:p>
            <a:pPr marL="171450">
              <a:spcBef>
                <a:spcPts val="600"/>
              </a:spcBef>
            </a:pPr>
            <a:r>
              <a:rPr lang="en-US" altLang="en-US" sz="1600" b="0" dirty="0"/>
              <a:t>Fax:  812-856-5150</a:t>
            </a:r>
          </a:p>
          <a:p>
            <a:pPr marL="171450">
              <a:spcBef>
                <a:spcPts val="600"/>
              </a:spcBef>
            </a:pPr>
            <a:r>
              <a:rPr lang="en-US" altLang="en-US" sz="1600" b="0" dirty="0"/>
              <a:t>Email:  nsse@indiana.edu </a:t>
            </a:r>
          </a:p>
          <a:p>
            <a:pPr marL="171450">
              <a:spcBef>
                <a:spcPts val="600"/>
              </a:spcBef>
            </a:pPr>
            <a:r>
              <a:rPr lang="en-US" altLang="en-US" sz="1600" b="0" dirty="0"/>
              <a:t>Web:  nsse.indiana.edu</a:t>
            </a:r>
          </a:p>
          <a:p>
            <a:pPr marL="171450">
              <a:spcBef>
                <a:spcPts val="600"/>
              </a:spcBef>
            </a:pPr>
            <a:r>
              <a:rPr lang="en-US" altLang="en-US" sz="1600" b="0" dirty="0"/>
              <a:t>Twitter:  @NSSEsurvey, @NSSEinstitute</a:t>
            </a:r>
          </a:p>
          <a:p>
            <a:pPr marL="171450">
              <a:spcBef>
                <a:spcPts val="600"/>
              </a:spcBef>
            </a:pPr>
            <a:r>
              <a:rPr lang="en-US" altLang="en-US" sz="1600" b="0" dirty="0" smtClean="0"/>
              <a:t>Blog</a:t>
            </a:r>
            <a:r>
              <a:rPr lang="en-US" altLang="en-US" sz="1600" b="0" dirty="0"/>
              <a:t>:  NSSEsightings.Indiana.edu</a:t>
            </a:r>
          </a:p>
        </p:txBody>
      </p:sp>
    </p:spTree>
    <p:extLst>
      <p:ext uri="{BB962C8B-B14F-4D97-AF65-F5344CB8AC3E}">
        <p14:creationId xmlns:p14="http://schemas.microsoft.com/office/powerpoint/2010/main" val="1695155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5"/>
          <p:cNvSpPr txBox="1">
            <a:spLocks noChangeArrowheads="1"/>
          </p:cNvSpPr>
          <p:nvPr/>
        </p:nvSpPr>
        <p:spPr bwMode="auto">
          <a:xfrm>
            <a:off x="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dirty="0">
                <a:solidFill>
                  <a:schemeClr val="tx1"/>
                </a:solidFill>
                <a:latin typeface="Tahoma" pitchFamily="34" charset="0"/>
              </a:rPr>
              <a:t>.</a:t>
            </a:r>
          </a:p>
        </p:txBody>
      </p:sp>
      <p:sp>
        <p:nvSpPr>
          <p:cNvPr id="126980" name="Title 7"/>
          <p:cNvSpPr>
            <a:spLocks noGrp="1"/>
          </p:cNvSpPr>
          <p:nvPr>
            <p:ph type="title"/>
          </p:nvPr>
        </p:nvSpPr>
        <p:spPr>
          <a:xfrm>
            <a:off x="0" y="0"/>
            <a:ext cx="9144000" cy="1371600"/>
          </a:xfrm>
        </p:spPr>
        <p:txBody>
          <a:bodyPr/>
          <a:lstStyle/>
          <a:p>
            <a:pPr algn="ctr"/>
            <a:r>
              <a:rPr lang="en-US" altLang="en-US" dirty="0"/>
              <a:t>Institutional Photo Credits</a:t>
            </a:r>
          </a:p>
        </p:txBody>
      </p:sp>
      <p:sp>
        <p:nvSpPr>
          <p:cNvPr id="126981" name="TextBox 6"/>
          <p:cNvSpPr txBox="1">
            <a:spLocks noChangeArrowheads="1"/>
          </p:cNvSpPr>
          <p:nvPr/>
        </p:nvSpPr>
        <p:spPr bwMode="auto">
          <a:xfrm>
            <a:off x="381000" y="16002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dirty="0">
                <a:solidFill>
                  <a:srgbClr val="002D62"/>
                </a:solidFill>
                <a:latin typeface="Arial" panose="020B0604020202020204" pitchFamily="34" charset="0"/>
                <a:cs typeface="Arial" panose="020B0604020202020204" pitchFamily="34" charset="0"/>
              </a:rPr>
              <a:t>Thank you to NSSE participating schools for the use of their institutional photos in the development of this PowerPoint template. We encourage you to insert your own campus photos for use in presentations.</a:t>
            </a:r>
          </a:p>
          <a:p>
            <a:pPr eaLnBrk="1" hangingPunct="1">
              <a:spcBef>
                <a:spcPct val="0"/>
              </a:spcBef>
              <a:buClrTx/>
              <a:buFontTx/>
              <a:buNone/>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1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a:t>Seven Principles of Good Practice in Undergraduate Education</a:t>
            </a:r>
          </a:p>
        </p:txBody>
      </p:sp>
      <p:sp>
        <p:nvSpPr>
          <p:cNvPr id="1542147" name="Rectangle 3"/>
          <p:cNvSpPr>
            <a:spLocks noGrp="1" noChangeArrowheads="1"/>
          </p:cNvSpPr>
          <p:nvPr>
            <p:ph type="body" idx="1"/>
          </p:nvPr>
        </p:nvSpPr>
        <p:spPr>
          <a:xfrm>
            <a:off x="228600" y="1600200"/>
            <a:ext cx="4876800" cy="5105400"/>
          </a:xfrm>
        </p:spPr>
        <p:txBody>
          <a:bodyPr/>
          <a:lstStyle/>
          <a:p>
            <a:r>
              <a:rPr lang="en-US" altLang="en-US" dirty="0"/>
              <a:t>Student-faculty contact</a:t>
            </a:r>
          </a:p>
          <a:p>
            <a:r>
              <a:rPr lang="en-US" altLang="en-US" dirty="0"/>
              <a:t>Active learning</a:t>
            </a:r>
          </a:p>
          <a:p>
            <a:r>
              <a:rPr lang="en-US" altLang="en-US" dirty="0"/>
              <a:t>Prompt feedback</a:t>
            </a:r>
          </a:p>
          <a:p>
            <a:r>
              <a:rPr lang="en-US" altLang="en-US" dirty="0"/>
              <a:t>Time on task</a:t>
            </a:r>
          </a:p>
          <a:p>
            <a:r>
              <a:rPr lang="en-US" altLang="en-US" dirty="0"/>
              <a:t>High expectations</a:t>
            </a:r>
          </a:p>
          <a:p>
            <a:r>
              <a:rPr lang="en-US" altLang="en-US" dirty="0"/>
              <a:t>Experiences with diversity</a:t>
            </a:r>
          </a:p>
          <a:p>
            <a:r>
              <a:rPr lang="en-US" altLang="en-US" dirty="0"/>
              <a:t>Cooperation among students</a:t>
            </a:r>
          </a:p>
        </p:txBody>
      </p:sp>
      <p:pic>
        <p:nvPicPr>
          <p:cNvPr id="62468" name="Picture 5" descr="Professor helping a student" title="Professor helping a 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52600"/>
            <a:ext cx="41148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4"/>
          <p:cNvSpPr txBox="1">
            <a:spLocks noChangeArrowheads="1"/>
          </p:cNvSpPr>
          <p:nvPr/>
        </p:nvSpPr>
        <p:spPr bwMode="auto">
          <a:xfrm>
            <a:off x="762000" y="5943600"/>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200" dirty="0">
                <a:solidFill>
                  <a:srgbClr val="7A1A57"/>
                </a:solidFill>
                <a:latin typeface="Arial" panose="020B0604020202020204" pitchFamily="34" charset="0"/>
                <a:cs typeface="Arial" panose="020B0604020202020204" pitchFamily="34" charset="0"/>
              </a:rPr>
              <a:t>Chickering, A. W. &amp; Gamson, Z. F. (1987). </a:t>
            </a:r>
            <a:r>
              <a:rPr lang="en-US" altLang="en-US" sz="1200" i="1" dirty="0">
                <a:solidFill>
                  <a:srgbClr val="7A1A57"/>
                </a:solidFill>
                <a:latin typeface="Arial" panose="020B0604020202020204" pitchFamily="34" charset="0"/>
                <a:cs typeface="Arial" panose="020B0604020202020204" pitchFamily="34" charset="0"/>
              </a:rPr>
              <a:t>Seven principles for good practice in undergraduate education.</a:t>
            </a:r>
            <a:r>
              <a:rPr lang="en-US" altLang="en-US" sz="1200" dirty="0">
                <a:solidFill>
                  <a:srgbClr val="7A1A57"/>
                </a:solidFill>
                <a:latin typeface="Arial" panose="020B0604020202020204" pitchFamily="34" charset="0"/>
                <a:cs typeface="Arial" panose="020B0604020202020204" pitchFamily="34" charset="0"/>
              </a:rPr>
              <a:t> AAHE: Bulletin, 39 (7), 3-7.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2147">
                                            <p:txEl>
                                              <p:pRg st="0" end="0"/>
                                            </p:txEl>
                                          </p:spTgt>
                                        </p:tgtEl>
                                        <p:attrNameLst>
                                          <p:attrName>style.visibility</p:attrName>
                                        </p:attrNameLst>
                                      </p:cBhvr>
                                      <p:to>
                                        <p:strVal val="visible"/>
                                      </p:to>
                                    </p:set>
                                    <p:anim calcmode="lin" valueType="num">
                                      <p:cBhvr additive="base">
                                        <p:cTn id="7" dur="500" fill="hold"/>
                                        <p:tgtEl>
                                          <p:spTgt spid="1542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21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42147">
                                            <p:txEl>
                                              <p:pRg st="1" end="1"/>
                                            </p:txEl>
                                          </p:spTgt>
                                        </p:tgtEl>
                                        <p:attrNameLst>
                                          <p:attrName>style.visibility</p:attrName>
                                        </p:attrNameLst>
                                      </p:cBhvr>
                                      <p:to>
                                        <p:strVal val="visible"/>
                                      </p:to>
                                    </p:set>
                                    <p:anim calcmode="lin" valueType="num">
                                      <p:cBhvr additive="base">
                                        <p:cTn id="12" dur="500" fill="hold"/>
                                        <p:tgtEl>
                                          <p:spTgt spid="15421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4214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42147">
                                            <p:txEl>
                                              <p:pRg st="2" end="2"/>
                                            </p:txEl>
                                          </p:spTgt>
                                        </p:tgtEl>
                                        <p:attrNameLst>
                                          <p:attrName>style.visibility</p:attrName>
                                        </p:attrNameLst>
                                      </p:cBhvr>
                                      <p:to>
                                        <p:strVal val="visible"/>
                                      </p:to>
                                    </p:set>
                                    <p:anim calcmode="lin" valueType="num">
                                      <p:cBhvr additive="base">
                                        <p:cTn id="17" dur="500" fill="hold"/>
                                        <p:tgtEl>
                                          <p:spTgt spid="1542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4214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42147">
                                            <p:txEl>
                                              <p:pRg st="3" end="3"/>
                                            </p:txEl>
                                          </p:spTgt>
                                        </p:tgtEl>
                                        <p:attrNameLst>
                                          <p:attrName>style.visibility</p:attrName>
                                        </p:attrNameLst>
                                      </p:cBhvr>
                                      <p:to>
                                        <p:strVal val="visible"/>
                                      </p:to>
                                    </p:set>
                                    <p:anim calcmode="lin" valueType="num">
                                      <p:cBhvr additive="base">
                                        <p:cTn id="22" dur="500" fill="hold"/>
                                        <p:tgtEl>
                                          <p:spTgt spid="154214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4214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42147">
                                            <p:txEl>
                                              <p:pRg st="4" end="4"/>
                                            </p:txEl>
                                          </p:spTgt>
                                        </p:tgtEl>
                                        <p:attrNameLst>
                                          <p:attrName>style.visibility</p:attrName>
                                        </p:attrNameLst>
                                      </p:cBhvr>
                                      <p:to>
                                        <p:strVal val="visible"/>
                                      </p:to>
                                    </p:set>
                                    <p:anim calcmode="lin" valueType="num">
                                      <p:cBhvr additive="base">
                                        <p:cTn id="27" dur="500" fill="hold"/>
                                        <p:tgtEl>
                                          <p:spTgt spid="1542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4214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42147">
                                            <p:txEl>
                                              <p:pRg st="5" end="5"/>
                                            </p:txEl>
                                          </p:spTgt>
                                        </p:tgtEl>
                                        <p:attrNameLst>
                                          <p:attrName>style.visibility</p:attrName>
                                        </p:attrNameLst>
                                      </p:cBhvr>
                                      <p:to>
                                        <p:strVal val="visible"/>
                                      </p:to>
                                    </p:set>
                                    <p:anim calcmode="lin" valueType="num">
                                      <p:cBhvr additive="base">
                                        <p:cTn id="32" dur="500" fill="hold"/>
                                        <p:tgtEl>
                                          <p:spTgt spid="154214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4214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42147">
                                            <p:txEl>
                                              <p:pRg st="6" end="6"/>
                                            </p:txEl>
                                          </p:spTgt>
                                        </p:tgtEl>
                                        <p:attrNameLst>
                                          <p:attrName>style.visibility</p:attrName>
                                        </p:attrNameLst>
                                      </p:cBhvr>
                                      <p:to>
                                        <p:strVal val="visible"/>
                                      </p:to>
                                    </p:set>
                                    <p:anim calcmode="lin" valueType="num">
                                      <p:cBhvr additive="base">
                                        <p:cTn id="37" dur="500" fill="hold"/>
                                        <p:tgtEl>
                                          <p:spTgt spid="1542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42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p:txBody>
          <a:bodyPr/>
          <a:lstStyle/>
          <a:p>
            <a:r>
              <a:rPr lang="en-US" altLang="en-US" dirty="0"/>
              <a:t>Other Supporting Literature</a:t>
            </a:r>
          </a:p>
        </p:txBody>
      </p:sp>
      <p:sp>
        <p:nvSpPr>
          <p:cNvPr id="4" name="Content Placeholder 3"/>
          <p:cNvSpPr>
            <a:spLocks noGrp="1"/>
          </p:cNvSpPr>
          <p:nvPr>
            <p:ph sz="half" idx="2"/>
          </p:nvPr>
        </p:nvSpPr>
        <p:spPr>
          <a:xfrm>
            <a:off x="1796143" y="5384604"/>
            <a:ext cx="7315200" cy="1473396"/>
          </a:xfrm>
        </p:spPr>
        <p:txBody>
          <a:bodyPr/>
          <a:lstStyle/>
          <a:p>
            <a:pPr marL="0" indent="0">
              <a:buNone/>
            </a:pPr>
            <a:r>
              <a:rPr lang="en-US" altLang="en-US" sz="1500" dirty="0">
                <a:latin typeface="Arial" panose="020B0604020202020204" pitchFamily="34" charset="0"/>
                <a:cs typeface="Arial" panose="020B0604020202020204" pitchFamily="34" charset="0"/>
              </a:rPr>
              <a:t>Presents institutional policies, programs, and practices that promote student success. Provides practical guidance on implementation of effective institutional practice in a variety of contexts.</a:t>
            </a:r>
          </a:p>
          <a:p>
            <a:pPr marL="0" indent="0">
              <a:buNone/>
            </a:pPr>
            <a:r>
              <a:rPr lang="en-US" altLang="en-US" sz="1300" dirty="0">
                <a:solidFill>
                  <a:srgbClr val="417FDD"/>
                </a:solidFill>
                <a:latin typeface="Arial" panose="020B0604020202020204" pitchFamily="34" charset="0"/>
                <a:cs typeface="Arial" panose="020B0604020202020204" pitchFamily="34" charset="0"/>
              </a:rPr>
              <a:t>Kuh, G. D., Kinzie, J., Schuh, J. H., Whitt, E.J., &amp; Associates (2005/2010). </a:t>
            </a:r>
            <a:r>
              <a:rPr lang="en-US" altLang="en-US" sz="1300" i="1" dirty="0">
                <a:solidFill>
                  <a:srgbClr val="417FDD"/>
                </a:solidFill>
                <a:latin typeface="Arial" panose="020B0604020202020204" pitchFamily="34" charset="0"/>
                <a:cs typeface="Arial" panose="020B0604020202020204" pitchFamily="34" charset="0"/>
              </a:rPr>
              <a:t>Student success in college: Creating conditions that matter. </a:t>
            </a:r>
            <a:r>
              <a:rPr lang="en-US" altLang="en-US" sz="1300" dirty="0">
                <a:solidFill>
                  <a:srgbClr val="417FDD"/>
                </a:solidFill>
                <a:latin typeface="Arial" panose="020B0604020202020204" pitchFamily="34" charset="0"/>
                <a:cs typeface="Arial" panose="020B0604020202020204" pitchFamily="34" charset="0"/>
              </a:rPr>
              <a:t>San Francisco: Jossey-Bass.</a:t>
            </a:r>
          </a:p>
        </p:txBody>
      </p:sp>
      <p:pic>
        <p:nvPicPr>
          <p:cNvPr id="63492" name="Picture 6" descr="How College Affects Students" title="How College Affects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46" y="3214557"/>
            <a:ext cx="877778" cy="1259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tudent Success in College" title="Student Success in College"/>
          <p:cNvPicPr>
            <a:picLocks noChangeAspect="1" noChangeArrowheads="1"/>
          </p:cNvPicPr>
          <p:nvPr/>
        </p:nvPicPr>
        <p:blipFill>
          <a:blip r:embed="rId4" cstate="print"/>
          <a:stretch>
            <a:fillRect/>
          </a:stretch>
        </p:blipFill>
        <p:spPr bwMode="auto">
          <a:xfrm>
            <a:off x="443592" y="5177775"/>
            <a:ext cx="880500" cy="1295400"/>
          </a:xfrm>
          <a:prstGeom prst="rect">
            <a:avLst/>
          </a:prstGeom>
          <a:ln>
            <a:noFill/>
          </a:ln>
          <a:effectLst>
            <a:outerShdw blurRad="292100" dist="139700" dir="2700000" algn="tl" rotWithShape="0">
              <a:srgbClr val="333333">
                <a:alpha val="65000"/>
              </a:srgbClr>
            </a:outerShdw>
          </a:effectLst>
        </p:spPr>
      </p:pic>
      <p:pic>
        <p:nvPicPr>
          <p:cNvPr id="102404" name="Picture 4" descr="Student engagement: Bridging research and practice to improve the quality of undergraduate education" title="Student engagement: Bridging research and practice to improve the quality of undergraduate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29" y="1538036"/>
            <a:ext cx="877778" cy="1334224"/>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half" idx="2"/>
          </p:nvPr>
        </p:nvSpPr>
        <p:spPr>
          <a:xfrm>
            <a:off x="1796142" y="3478830"/>
            <a:ext cx="7010400" cy="1855170"/>
          </a:xfrm>
        </p:spPr>
        <p:txBody>
          <a:bodyPr/>
          <a:lstStyle/>
          <a:p>
            <a:pPr marL="0" indent="0">
              <a:buNone/>
            </a:pPr>
            <a:r>
              <a:rPr lang="en-US" altLang="en-US" sz="1500" dirty="0">
                <a:latin typeface="Arial" panose="020B0604020202020204" pitchFamily="34" charset="0"/>
                <a:cs typeface="Arial" panose="020B0604020202020204" pitchFamily="34" charset="0"/>
              </a:rPr>
              <a:t>After a review of thousands of studies on college students from 1970 through the 1990s, Ernest Pascarella and Patrick Terenzini concluded student engagement is a central component of student learning. The Volume 3 update (Mayhew et. al, 2016) adds further evidence</a:t>
            </a:r>
          </a:p>
          <a:p>
            <a:pPr marL="0" indent="0">
              <a:buNone/>
            </a:pPr>
            <a:r>
              <a:rPr lang="en-US" altLang="en-US" sz="1300" dirty="0">
                <a:solidFill>
                  <a:srgbClr val="417FDD"/>
                </a:solidFill>
                <a:latin typeface="Arial" panose="020B0604020202020204" pitchFamily="34" charset="0"/>
                <a:cs typeface="Arial" panose="020B0604020202020204" pitchFamily="34" charset="0"/>
              </a:rPr>
              <a:t>Pascarella, E. &amp; Terenzini, P (2005). </a:t>
            </a:r>
            <a:r>
              <a:rPr lang="en-US" altLang="en-US" sz="1300" i="1" dirty="0">
                <a:solidFill>
                  <a:srgbClr val="417FDD"/>
                </a:solidFill>
                <a:latin typeface="Arial" panose="020B0604020202020204" pitchFamily="34" charset="0"/>
                <a:cs typeface="Arial" panose="020B0604020202020204" pitchFamily="34" charset="0"/>
              </a:rPr>
              <a:t>How college affects students: A third decade of research. </a:t>
            </a:r>
            <a:r>
              <a:rPr lang="en-US" altLang="en-US" sz="1300" dirty="0">
                <a:solidFill>
                  <a:srgbClr val="417FDD"/>
                </a:solidFill>
                <a:latin typeface="Arial" panose="020B0604020202020204" pitchFamily="34" charset="0"/>
                <a:cs typeface="Arial" panose="020B0604020202020204" pitchFamily="34" charset="0"/>
              </a:rPr>
              <a:t>San Francisco: Jossey-Bass Publishers. </a:t>
            </a:r>
          </a:p>
          <a:p>
            <a:r>
              <a:rPr lang="en-US" altLang="en-US" sz="1300" dirty="0">
                <a:solidFill>
                  <a:srgbClr val="417FDD"/>
                </a:solidFill>
              </a:rPr>
              <a:t>Mayhew, M. et al., (2016). </a:t>
            </a:r>
            <a:r>
              <a:rPr lang="en-US" altLang="en-US" sz="1300" i="1" dirty="0">
                <a:solidFill>
                  <a:srgbClr val="417FDD"/>
                </a:solidFill>
              </a:rPr>
              <a:t>How college affects students: 21st century evidence that higher education works</a:t>
            </a:r>
            <a:r>
              <a:rPr lang="en-US" altLang="en-US" sz="1300" dirty="0">
                <a:solidFill>
                  <a:srgbClr val="417FDD"/>
                </a:solidFill>
              </a:rPr>
              <a:t>. San Francisco: Jossey-Bass Publishers. </a:t>
            </a:r>
          </a:p>
          <a:p>
            <a:endParaRPr lang="en-US" altLang="en-US" sz="1300" dirty="0">
              <a:solidFill>
                <a:srgbClr val="417FDD"/>
              </a:solidFill>
              <a:latin typeface="Arial" panose="020B0604020202020204" pitchFamily="34" charset="0"/>
              <a:cs typeface="Arial" panose="020B0604020202020204" pitchFamily="34" charset="0"/>
            </a:endParaRPr>
          </a:p>
        </p:txBody>
      </p:sp>
      <p:sp>
        <p:nvSpPr>
          <p:cNvPr id="9" name="Content Placeholder 3"/>
          <p:cNvSpPr>
            <a:spLocks noGrp="1"/>
          </p:cNvSpPr>
          <p:nvPr>
            <p:ph sz="half" idx="2"/>
          </p:nvPr>
        </p:nvSpPr>
        <p:spPr>
          <a:xfrm>
            <a:off x="1796142" y="1355299"/>
            <a:ext cx="7195457" cy="2073701"/>
          </a:xfrm>
        </p:spPr>
        <p:txBody>
          <a:bodyPr/>
          <a:lstStyle/>
          <a:p>
            <a:r>
              <a:rPr lang="en-US" altLang="en-US" sz="1500" dirty="0"/>
              <a:t>Traces </a:t>
            </a:r>
            <a:r>
              <a:rPr lang="en-US" sz="1500" dirty="0"/>
              <a:t>the development of student engagement as a research-informed intervention to shift the discourse on quality in higher education to emphasize matters of teaching and learning while providing colleges and universities with diagnostic, actionable information that can inform improvement efforts.</a:t>
            </a:r>
            <a:endParaRPr lang="en-US" altLang="en-US" sz="1500" dirty="0"/>
          </a:p>
          <a:p>
            <a:r>
              <a:rPr lang="en-US" altLang="en-US" sz="1300" dirty="0">
                <a:solidFill>
                  <a:srgbClr val="417FDD"/>
                </a:solidFill>
              </a:rPr>
              <a:t>McCormick, A. C., Kinzie, J., &amp; Gonyea, R. M. (2013). Student engagement: Bridging research and practice to improve the quality of undergraduate education. In M. B. Paulsen (Ed.), Higher education: Handbook of theory and research (pp 47-92), Vol. 28. Springer Netherlands.</a:t>
            </a:r>
          </a:p>
        </p:txBody>
      </p:sp>
      <p:pic>
        <p:nvPicPr>
          <p:cNvPr id="102402" name="Picture 2" descr="How college affects students" title="How college affects stud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684" y="3599914"/>
            <a:ext cx="886794" cy="126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8050"/>
                                        </p:tgtEl>
                                        <p:attrNameLst>
                                          <p:attrName>style.visibility</p:attrName>
                                        </p:attrNameLst>
                                      </p:cBhvr>
                                      <p:to>
                                        <p:strVal val="visible"/>
                                      </p:to>
                                    </p:set>
                                    <p:animEffect transition="in" filter="blinds(horizontal)">
                                      <p:cBhvr>
                                        <p:cTn id="7" dur="500"/>
                                        <p:tgtEl>
                                          <p:spTgt spid="153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a:t>NSSE Background</a:t>
            </a:r>
          </a:p>
        </p:txBody>
      </p:sp>
      <p:graphicFrame>
        <p:nvGraphicFramePr>
          <p:cNvPr id="6" name="Content Placeholder 5" descr="Number of participating institutions by year" title="NSSE participation"/>
          <p:cNvGraphicFramePr>
            <a:graphicFrameLocks noGrp="1"/>
          </p:cNvGraphicFramePr>
          <p:nvPr>
            <p:ph sz="half" idx="2"/>
            <p:extLst>
              <p:ext uri="{D42A27DB-BD31-4B8C-83A1-F6EECF244321}">
                <p14:modId xmlns:p14="http://schemas.microsoft.com/office/powerpoint/2010/main" val="3532948191"/>
              </p:ext>
            </p:extLst>
          </p:nvPr>
        </p:nvGraphicFramePr>
        <p:xfrm>
          <a:off x="4644571" y="3429000"/>
          <a:ext cx="4191000" cy="2804160"/>
        </p:xfrm>
        <a:graphic>
          <a:graphicData uri="http://schemas.openxmlformats.org/drawingml/2006/table">
            <a:tbl>
              <a:tblPr firstRow="1" bandRow="1">
                <a:tableStyleId>{5C22544A-7EE6-4342-B048-85BDC9FD1C3A}</a:tableStyleId>
              </a:tblPr>
              <a:tblGrid>
                <a:gridCol w="2213429">
                  <a:extLst>
                    <a:ext uri="{9D8B030D-6E8A-4147-A177-3AD203B41FA5}">
                      <a16:colId xmlns:a16="http://schemas.microsoft.com/office/drawing/2014/main" val="20000"/>
                    </a:ext>
                  </a:extLst>
                </a:gridCol>
                <a:gridCol w="1977571">
                  <a:extLst>
                    <a:ext uri="{9D8B030D-6E8A-4147-A177-3AD203B41FA5}">
                      <a16:colId xmlns:a16="http://schemas.microsoft.com/office/drawing/2014/main" val="20001"/>
                    </a:ext>
                  </a:extLst>
                </a:gridCol>
              </a:tblGrid>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Year</a:t>
                      </a:r>
                    </a:p>
                  </a:txBody>
                  <a:tcPr marL="408452" marR="408452" marT="45721" marB="45721" anchor="ctr" horzOverflow="overflow">
                    <a:solidFill>
                      <a:srgbClr val="417FDD">
                        <a:alpha val="34118"/>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1"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Institutions</a:t>
                      </a:r>
                    </a:p>
                  </a:txBody>
                  <a:tcPr marL="408452" marR="408452" marT="45721" marB="45721" anchor="ctr" horzOverflow="overflow">
                    <a:solidFill>
                      <a:srgbClr val="417FDD">
                        <a:alpha val="34118"/>
                      </a:srgbClr>
                    </a:solidFill>
                  </a:tcPr>
                </a:tc>
                <a:extLst>
                  <a:ext uri="{0D108BD9-81ED-4DB2-BD59-A6C34878D82A}">
                    <a16:rowId xmlns:a16="http://schemas.microsoft.com/office/drawing/2014/main" val="10000"/>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2001 thru 2015</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1600</a:t>
                      </a:r>
                    </a:p>
                  </a:txBody>
                  <a:tcPr marL="408452" marR="731520" marT="45721" marB="45721" horzOverflow="overflow"/>
                </a:tc>
                <a:extLst>
                  <a:ext uri="{0D108BD9-81ED-4DB2-BD59-A6C34878D82A}">
                    <a16:rowId xmlns:a16="http://schemas.microsoft.com/office/drawing/2014/main" val="10001"/>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2016</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557</a:t>
                      </a:r>
                    </a:p>
                  </a:txBody>
                  <a:tcPr marL="408452" marR="731520" marT="45721" marB="45721" horzOverflow="overflow"/>
                </a:tc>
                <a:extLst>
                  <a:ext uri="{0D108BD9-81ED-4DB2-BD59-A6C34878D82A}">
                    <a16:rowId xmlns:a16="http://schemas.microsoft.com/office/drawing/2014/main" val="10002"/>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2017</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722</a:t>
                      </a:r>
                    </a:p>
                  </a:txBody>
                  <a:tcPr marL="408452" marR="731520" marT="45721" marB="45721" horzOverflow="overflow"/>
                </a:tc>
                <a:extLst>
                  <a:ext uri="{0D108BD9-81ED-4DB2-BD59-A6C34878D82A}">
                    <a16:rowId xmlns:a16="http://schemas.microsoft.com/office/drawing/2014/main" val="10003"/>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2018</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505</a:t>
                      </a:r>
                    </a:p>
                  </a:txBody>
                  <a:tcPr marL="408452" marR="731520" marT="45721" marB="45721" horzOverflow="overflow"/>
                </a:tc>
                <a:extLst>
                  <a:ext uri="{0D108BD9-81ED-4DB2-BD59-A6C34878D82A}">
                    <a16:rowId xmlns:a16="http://schemas.microsoft.com/office/drawing/2014/main" val="10004"/>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2019</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531</a:t>
                      </a:r>
                    </a:p>
                  </a:txBody>
                  <a:tcPr marL="408452" marR="731520" marT="45721" marB="45721" horzOverflow="overflow"/>
                </a:tc>
                <a:extLst>
                  <a:ext uri="{0D108BD9-81ED-4DB2-BD59-A6C34878D82A}">
                    <a16:rowId xmlns:a16="http://schemas.microsoft.com/office/drawing/2014/main" val="10005"/>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2020</a:t>
                      </a:r>
                    </a:p>
                  </a:txBody>
                  <a:tcPr marL="408452" marR="408452" marT="45721" marB="45721" horzOverflow="overflow"/>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601</a:t>
                      </a:r>
                    </a:p>
                  </a:txBody>
                  <a:tcPr marL="408452" marR="731520" marT="45721" marB="45721" horzOverflow="overflow"/>
                </a:tc>
                <a:extLst>
                  <a:ext uri="{0D108BD9-81ED-4DB2-BD59-A6C34878D82A}">
                    <a16:rowId xmlns:a16="http://schemas.microsoft.com/office/drawing/2014/main" val="10006"/>
                  </a:ext>
                </a:extLst>
              </a:tr>
              <a:tr h="35052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2021</a:t>
                      </a:r>
                    </a:p>
                  </a:txBody>
                  <a:tcPr marL="408452" marR="408452" marT="45721" marB="45721" horzOverflow="overflow">
                    <a:lnB w="12700" cap="flat" cmpd="sng" algn="ctr">
                      <a:solidFill>
                        <a:srgbClr val="417FDD">
                          <a:alpha val="34118"/>
                        </a:srgbClr>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1600" b="0" i="0" u="none" strike="noStrike" cap="none" normalizeH="0" baseline="0" dirty="0">
                          <a:ln>
                            <a:noFill/>
                          </a:ln>
                          <a:solidFill>
                            <a:srgbClr val="002D62"/>
                          </a:solidFill>
                          <a:effectLst/>
                          <a:latin typeface="Arial" panose="020B0604020202020204" pitchFamily="34" charset="0"/>
                          <a:ea typeface="Osaka" pitchFamily="1" charset="-128"/>
                          <a:cs typeface="Arial" panose="020B0604020202020204" pitchFamily="34" charset="0"/>
                        </a:rPr>
                        <a:t>356</a:t>
                      </a:r>
                    </a:p>
                  </a:txBody>
                  <a:tcPr marL="408452" marR="731520" marT="45721" marB="45721" horzOverflow="overflow">
                    <a:lnB w="12700" cap="flat" cmpd="sng" algn="ctr">
                      <a:solidFill>
                        <a:srgbClr val="417FDD">
                          <a:alpha val="34118"/>
                        </a:srgb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Content Placeholder 6"/>
          <p:cNvSpPr>
            <a:spLocks noGrp="1"/>
          </p:cNvSpPr>
          <p:nvPr>
            <p:ph sz="half" idx="1"/>
          </p:nvPr>
        </p:nvSpPr>
        <p:spPr>
          <a:xfrm>
            <a:off x="228600" y="1447800"/>
            <a:ext cx="4191000" cy="3581400"/>
          </a:xfrm>
        </p:spPr>
        <p:txBody>
          <a:bodyPr/>
          <a:lstStyle/>
          <a:p>
            <a:pPr marL="342900" indent="-342900" eaLnBrk="1" hangingPunct="1">
              <a:spcAft>
                <a:spcPct val="20000"/>
              </a:spcAft>
              <a:buClr>
                <a:srgbClr val="7A1A57"/>
              </a:buClr>
              <a:buFont typeface="Wingdings" panose="05000000000000000000" pitchFamily="2" charset="2"/>
              <a:buChar char="Ø"/>
            </a:pPr>
            <a:r>
              <a:rPr lang="en-US" altLang="en-US" sz="2000" dirty="0"/>
              <a:t>Launched with grant from The Pew Charitable Trusts in 1999, supported by institutional participation fees since 2002.</a:t>
            </a:r>
            <a:br>
              <a:rPr lang="en-US" altLang="en-US" sz="2000" dirty="0"/>
            </a:br>
            <a:endParaRPr lang="en-US" altLang="en-US" sz="2000" dirty="0"/>
          </a:p>
          <a:p>
            <a:pPr marL="342900" indent="-342900" eaLnBrk="1" hangingPunct="1">
              <a:spcAft>
                <a:spcPct val="20000"/>
              </a:spcAft>
              <a:buClr>
                <a:srgbClr val="7A1A57"/>
              </a:buClr>
              <a:buFont typeface="Wingdings" panose="05000000000000000000" pitchFamily="2" charset="2"/>
              <a:buChar char="Ø"/>
            </a:pPr>
            <a:r>
              <a:rPr lang="en-US" altLang="en-US" sz="2000" dirty="0"/>
              <a:t>Institution types, sizes, and locations represented in NSSE are largely representative of U.S. baccalaureate institutions.</a:t>
            </a:r>
          </a:p>
        </p:txBody>
      </p:sp>
      <p:sp>
        <p:nvSpPr>
          <p:cNvPr id="8" name="Content Placeholder 6"/>
          <p:cNvSpPr txBox="1">
            <a:spLocks/>
          </p:cNvSpPr>
          <p:nvPr/>
        </p:nvSpPr>
        <p:spPr bwMode="auto">
          <a:xfrm>
            <a:off x="4644571" y="1447800"/>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400050" indent="-285750" algn="l" rtl="0" eaLnBrk="0" fontAlgn="base" hangingPunct="0">
              <a:spcBef>
                <a:spcPct val="20000"/>
              </a:spcBef>
              <a:spcAft>
                <a:spcPct val="0"/>
              </a:spcAft>
              <a:buClr>
                <a:srgbClr val="7A1A57"/>
              </a:buClr>
              <a:buFont typeface="Wingdings" pitchFamily="2" charset="2"/>
              <a:buChar char="§"/>
              <a:defRPr sz="2400" b="0" i="0" u="none">
                <a:solidFill>
                  <a:srgbClr val="7A1A57"/>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Clr>
                <a:srgbClr val="417FDD"/>
              </a:buClr>
              <a:buChar char="•"/>
              <a:defRPr sz="2400">
                <a:solidFill>
                  <a:srgbClr val="417FDD"/>
                </a:solidFill>
                <a:latin typeface="Arial" panose="020B0604020202020204" pitchFamily="34" charset="0"/>
                <a:ea typeface="+mn-ea"/>
                <a:cs typeface="Arial" panose="020B0604020202020204" pitchFamily="34" charset="0"/>
              </a:defRPr>
            </a:lvl3pPr>
            <a:lvl4pPr marL="108585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342900" indent="-342900" eaLnBrk="1" hangingPunct="1">
              <a:spcAft>
                <a:spcPct val="20000"/>
              </a:spcAft>
              <a:buClr>
                <a:srgbClr val="7A1A57"/>
              </a:buClr>
              <a:buFont typeface="Wingdings" pitchFamily="2" charset="2"/>
              <a:buChar char="Ø"/>
            </a:pPr>
            <a:r>
              <a:rPr lang="en-US" altLang="en-US" sz="2000" kern="0" dirty="0"/>
              <a:t>Nearly 1700 baccalaureate-granting colleges and universities in the US and Canada have participated to date.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Goals of NSSE Project</a:t>
            </a:r>
          </a:p>
        </p:txBody>
      </p:sp>
      <p:sp>
        <p:nvSpPr>
          <p:cNvPr id="65539" name="Rectangle 3"/>
          <p:cNvSpPr>
            <a:spLocks noGrp="1" noChangeArrowheads="1"/>
          </p:cNvSpPr>
          <p:nvPr>
            <p:ph sz="half" idx="1"/>
          </p:nvPr>
        </p:nvSpPr>
        <p:spPr>
          <a:xfrm>
            <a:off x="228600" y="1447800"/>
            <a:ext cx="4572000" cy="5257800"/>
          </a:xfrm>
        </p:spPr>
        <p:txBody>
          <a:bodyPr/>
          <a:lstStyle/>
          <a:p>
            <a:pPr marL="342900" indent="-342900">
              <a:spcAft>
                <a:spcPts val="3000"/>
              </a:spcAft>
              <a:buClr>
                <a:srgbClr val="7A1A57"/>
              </a:buClr>
              <a:buFont typeface="Wingdings" panose="05000000000000000000" pitchFamily="2" charset="2"/>
              <a:buChar char="Ø"/>
            </a:pPr>
            <a:r>
              <a:rPr lang="en-US" altLang="en-US" dirty="0"/>
              <a:t>Focus conversations on undergraduate quality</a:t>
            </a:r>
          </a:p>
          <a:p>
            <a:pPr marL="342900" indent="-342900">
              <a:spcAft>
                <a:spcPts val="3000"/>
              </a:spcAft>
              <a:buClr>
                <a:srgbClr val="7A1A57"/>
              </a:buClr>
              <a:buFont typeface="Wingdings" panose="05000000000000000000" pitchFamily="2" charset="2"/>
              <a:buChar char="Ø"/>
            </a:pPr>
            <a:r>
              <a:rPr lang="en-US" altLang="en-US" dirty="0"/>
              <a:t>Enhance institutional practice and improvement initiatives</a:t>
            </a:r>
          </a:p>
          <a:p>
            <a:pPr marL="342900" indent="-342900">
              <a:spcAft>
                <a:spcPts val="3000"/>
              </a:spcAft>
              <a:buClr>
                <a:srgbClr val="7A1A57"/>
              </a:buClr>
              <a:buFont typeface="Wingdings" panose="05000000000000000000" pitchFamily="2" charset="2"/>
              <a:buChar char="Ø"/>
            </a:pPr>
            <a:r>
              <a:rPr lang="en-US" altLang="en-US" dirty="0"/>
              <a:t>Foster comparative and consortium activity</a:t>
            </a:r>
          </a:p>
          <a:p>
            <a:pPr marL="342900" indent="-342900">
              <a:spcAft>
                <a:spcPts val="3000"/>
              </a:spcAft>
              <a:buClr>
                <a:srgbClr val="7A1A57"/>
              </a:buClr>
              <a:buFont typeface="Wingdings" panose="05000000000000000000" pitchFamily="2" charset="2"/>
              <a:buChar char="Ø"/>
            </a:pPr>
            <a:r>
              <a:rPr lang="en-US" altLang="en-US" dirty="0"/>
              <a:t>Provide systematic national data on “effective educational practices”</a:t>
            </a:r>
          </a:p>
        </p:txBody>
      </p:sp>
      <p:pic>
        <p:nvPicPr>
          <p:cNvPr id="8" name="Content Placeholder 7" descr="Professor and student" title="Professor and student"/>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1828800"/>
            <a:ext cx="3352800" cy="43389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Notes to Users&amp;quot;&quot;/&gt;&lt;property id=&quot;20307&quot; value=&quot;336&quot;/&gt;&lt;/object&gt;&lt;object type=&quot;3&quot; unique_id=&quot;10004&quot;&gt;&lt;property id=&quot;20148&quot; value=&quot;5&quot;/&gt;&lt;property id=&quot;20300&quot; value=&quot;Slide 2 - &amp;quot;Insert Presenter Name(s) Here Insert Presentation Date&amp;quot;&quot;/&gt;&lt;property id=&quot;20307&quot; value=&quot;380&quot;/&gt;&lt;/object&gt;&lt;object type=&quot;3&quot; unique_id=&quot;10005&quot;&gt;&lt;property id=&quot;20148&quot; value=&quot;5&quot;/&gt;&lt;property id=&quot;20300&quot; value=&quot;Slide 3 - &amp;quot;Presentation Overview&amp;quot;&quot;/&gt;&lt;property id=&quot;20307&quot; value=&quot;338&quot;/&gt;&lt;/object&gt;&lt;object type=&quot;3&quot; unique_id=&quot;10006&quot;&gt;&lt;property id=&quot;20148&quot; value=&quot;5&quot;/&gt;&lt;property id=&quot;20300&quot; value=&quot;Slide 4 - &amp;quot;NSSE and the Concept of Student Engagement&amp;quot;&quot;/&gt;&lt;property id=&quot;20307&quot; value=&quot;403&quot;/&gt;&lt;/object&gt;&lt;object type=&quot;3&quot; unique_id=&quot;10007&quot;&gt;&lt;property id=&quot;20148&quot; value=&quot;5&quot;/&gt;&lt;property id=&quot;20300&quot; value=&quot;Slide 5 - &amp;quot;What is Student Engagement?&amp;quot;&quot;/&gt;&lt;property id=&quot;20307&quot; value=&quot;533&quot;/&gt;&lt;/object&gt;&lt;object type=&quot;3&quot; unique_id=&quot;10008&quot;&gt;&lt;property id=&quot;20148&quot; value=&quot;5&quot;/&gt;&lt;property id=&quot;20300&quot; value=&quot;Slide 6 - &amp;quot;Seven Principles of Good Practice in Undergraduate Education&amp;quot;&quot;/&gt;&lt;property id=&quot;20307&quot; value=&quot;530&quot;/&gt;&lt;/object&gt;&lt;object type=&quot;3&quot; unique_id=&quot;10009&quot;&gt;&lt;property id=&quot;20148&quot; value=&quot;5&quot;/&gt;&lt;property id=&quot;20300&quot; value=&quot;Slide 7 - &amp;quot;Other Supporting Literature&amp;quot;&quot;/&gt;&lt;property id=&quot;20307&quot; value=&quot;581&quot;/&gt;&lt;/object&gt;&lt;object type=&quot;3&quot; unique_id=&quot;10010&quot;&gt;&lt;property id=&quot;20148&quot; value=&quot;5&quot;/&gt;&lt;property id=&quot;20300&quot; value=&quot;Slide 8 - &amp;quot;NSSE Background&amp;quot;&quot;/&gt;&lt;property id=&quot;20307&quot; value=&quot;408&quot;/&gt;&lt;/object&gt;&lt;object type=&quot;3&quot; unique_id=&quot;10011&quot;&gt;&lt;property id=&quot;20148&quot; value=&quot;5&quot;/&gt;&lt;property id=&quot;20300&quot; value=&quot;Slide 9 - &amp;quot;Goals of NSSE Project&amp;quot;&quot;/&gt;&lt;property id=&quot;20307&quot; value=&quot;406&quot;/&gt;&lt;/object&gt;&lt;object type=&quot;3&quot; unique_id=&quot;10013&quot;&gt;&lt;property id=&quot;20148&quot; value=&quot;5&quot;/&gt;&lt;property id=&quot;20300&quot; value=&quot;Slide 10 - &amp;quot;NSSE Survey Content&amp;quot;&quot;/&gt;&lt;property id=&quot;20307&quot; value=&quot;440&quot;/&gt;&lt;/object&gt;&lt;object type=&quot;3&quot; unique_id=&quot;10014&quot;&gt;&lt;property id=&quot;20148&quot; value=&quot;5&quot;/&gt;&lt;property id=&quot;20300&quot; value=&quot;Slide 11 - &amp;quot;NSSE Engagement Indicators&amp;quot;&quot;/&gt;&lt;property id=&quot;20307&quot; value=&quot;625&quot;/&gt;&lt;/object&gt;&lt;object type=&quot;3&quot; unique_id=&quot;10015&quot;&gt;&lt;property id=&quot;20148&quot; value=&quot;5&quot;/&gt;&lt;property id=&quot;20300&quot; value=&quot;Slide 12 - &amp;quot;Survey Administration&amp;quot;&quot;/&gt;&lt;property id=&quot;20307&quot; value=&quot;411&quot;/&gt;&lt;/object&gt;&lt;object type=&quot;3&quot; unique_id=&quot;10016&quot;&gt;&lt;property id=&quot;20148&quot; value=&quot;5&quot;/&gt;&lt;property id=&quot;20300&quot; value=&quot;Slide 13 - &amp;quot;A Commitment to Data Quality&amp;quot;&quot;/&gt;&lt;property id=&quot;20307&quot; value=&quot;409&quot;/&gt;&lt;/object&gt;&lt;object type=&quot;3&quot; unique_id=&quot;10017&quot;&gt;&lt;property id=&quot;20148&quot; value=&quot;5&quot;/&gt;&lt;property id=&quot;20300&quot; value=&quot;Slide 14 - &amp;quot;Selected NSSE Results for [Institution]&amp;quot;&quot;/&gt;&lt;property id=&quot;20307&quot; value=&quot;553&quot;/&gt;&lt;/object&gt;&lt;object type=&quot;3&quot; unique_id=&quot;10018&quot;&gt;&lt;property id=&quot;20148&quot; value=&quot;5&quot;/&gt;&lt;property id=&quot;20300&quot; value=&quot;Slide 15 - &amp;quot;NSSE 2021 Institutions by Carnegie Classification&amp;quot;&quot;/&gt;&lt;property id=&quot;20307&quot; value=&quot;416&quot;/&gt;&lt;/object&gt;&lt;object type=&quot;3&quot; unique_id=&quot;10019&quot;&gt;&lt;property id=&quot;20148&quot; value=&quot;5&quot;/&gt;&lt;property id=&quot;20300&quot; value=&quot;Slide 16 - &amp;quot;NSSE 2021 Percentage Respondents by Race, Ethnicity, and Nationality&amp;quot;&quot;/&gt;&lt;property id=&quot;20307&quot; value=&quot;417&quot;/&gt;&lt;/object&gt;&lt;object type=&quot;3&quot; unique_id=&quot;10020&quot;&gt;&lt;property id=&quot;20148&quot; value=&quot;5&quot;/&gt;&lt;property id=&quot;20300&quot; value=&quot;Slide 17 - &amp;quot;NSSE 2021 Survey  Population and Respondents&amp;quot;&quot;/&gt;&lt;property id=&quot;20307&quot; value=&quot;433&quot;/&gt;&lt;/object&gt;&lt;object type=&quot;3&quot; unique_id=&quot;10021&quot;&gt;&lt;property id=&quot;20148&quot; value=&quot;5&quot;/&gt;&lt;property id=&quot;20300&quot; value=&quot;Slide 18 - &amp;quot;NSSE 2021 U.S. Institution  Response Rates&amp;quot;&quot;/&gt;&lt;property id=&quot;20307&quot; value=&quot;418&quot;/&gt;&lt;/object&gt;&lt;object type=&quot;3&quot; unique_id=&quot;10022&quot;&gt;&lt;property id=&quot;20148&quot; value=&quot;5&quot;/&gt;&lt;property id=&quot;20300&quot; value=&quot;Slide 19 - &amp;quot;NSSE 2021 Results (Sample Slides)&amp;quot;&quot;/&gt;&lt;property id=&quot;20307&quot; value=&quot;496&quot;/&gt;&lt;/object&gt;&lt;object type=&quot;3&quot; unique_id=&quot;10023&quot;&gt;&lt;property id=&quot;20148&quot; value=&quot;5&quot;/&gt;&lt;property id=&quot;20300&quot; value=&quot;Slide 20 - &amp;quot;Overall results compared to peer group for each Engagement Indicator&amp;quot;&quot;/&gt;&lt;property id=&quot;20307&quot; value=&quot;419&quot;/&gt;&lt;/object&gt;&lt;object type=&quot;3&quot; unique_id=&quot;10024&quot;&gt;&lt;property id=&quot;20148&quot; value=&quot;5&quot;/&gt;&lt;property id=&quot;20300&quot; value=&quot;Slide 21 - &amp;quot;Highest and lowest performing items compared to peer group (FY)&amp;quot;&quot;/&gt;&lt;property id=&quot;20307&quot; value=&quot;616&quot;/&gt;&lt;/object&gt;&lt;object type=&quot;3&quot; unique_id=&quot;10025&quot;&gt;&lt;property id=&quot;20148&quot; value=&quot;5&quot;/&gt;&lt;property id=&quot;20300&quot; value=&quot;Slide 22 - &amp;quot;Highest and lowest performing items compared to peer group (SR)&amp;quot;&quot;/&gt;&lt;property id=&quot;20307&quot; value=&quot;615&quot;/&gt;&lt;/object&gt;&lt;object type=&quot;3&quot; unique_id=&quot;10026&quot;&gt;&lt;property id=&quot;20148&quot; value=&quot;5&quot;/&gt;&lt;property id=&quot;20300&quot; value=&quot;Slide 23 - &amp;quot;Engagement Indicator: Quality of Interactions&amp;quot;&quot;/&gt;&lt;property id=&quot;20307&quot; value=&quot;614&quot;/&gt;&lt;/object&gt;&lt;object type=&quot;3&quot; unique_id=&quot;10027&quot;&gt;&lt;property id=&quot;20148&quot; value=&quot;5&quot;/&gt;&lt;property id=&quot;20300&quot; value=&quot;Slide 24 - &amp;quot;Engagement Indicator: Discussions with Diverse Others&amp;quot;&quot;/&gt;&lt;property id=&quot;20307&quot; value=&quot;420&quot;/&gt;&lt;/object&gt;&lt;object type=&quot;3&quot; unique_id=&quot;10028&quot;&gt;&lt;property id=&quot;20148&quot; value=&quot;5&quot;/&gt;&lt;property id=&quot;20300&quot; value=&quot;Slide 25 - &amp;quot;High‐Impact Practices (FY)&amp;quot;&quot;/&gt;&lt;property id=&quot;20307&quot; value=&quot;421&quot;/&gt;&lt;/object&gt;&lt;object type=&quot;3&quot; unique_id=&quot;10029&quot;&gt;&lt;property id=&quot;20148&quot; value=&quot;5&quot;/&gt;&lt;property id=&quot;20300&quot; value=&quot;Slide 26 - &amp;quot;Engagement Indicators: LS and CL (First-Year Students)&amp;quot;&quot;/&gt;&lt;property id=&quot;20307&quot; value=&quot;600&quot;/&gt;&lt;/object&gt;&lt;object type=&quot;3&quot; unique_id=&quot;10030&quot;&gt;&lt;property id=&quot;20148&quot; value=&quot;5&quot;/&gt;&lt;property id=&quot;20300&quot; value=&quot;Slide 27 - &amp;quot;High‐Impact Practices (SR)&amp;quot;&quot;/&gt;&lt;property id=&quot;20307&quot; value=&quot;602&quot;/&gt;&lt;/object&gt;&lt;object type=&quot;3&quot; unique_id=&quot;10031&quot;&gt;&lt;property id=&quot;20148&quot; value=&quot;5&quot;/&gt;&lt;property id=&quot;20300&quot; value=&quot;Slide 28 - &amp;quot;Engagement Indicators: HO and SF (Seniors)&amp;quot;&quot;/&gt;&lt;property id=&quot;20307&quot; value=&quot;601&quot;/&gt;&lt;/object&gt;&lt;object type=&quot;3&quot; unique_id=&quot;10032&quot;&gt;&lt;property id=&quot;20148&quot; value=&quot;5&quot;/&gt;&lt;property id=&quot;20300&quot; value=&quot;Slide 29 - &amp;quot;How do students spend their time? Preparing for Class&amp;quot;&quot;/&gt;&lt;property id=&quot;20307&quot; value=&quot;442&quot;/&gt;&lt;/object&gt;&lt;object type=&quot;3&quot; unique_id=&quot;10033&quot;&gt;&lt;property id=&quot;20148&quot; value=&quot;5&quot;/&gt;&lt;property id=&quot;20300&quot; value=&quot;Slide 30 - &amp;quot;How do students spend their time? Co-Curricular Activities&amp;quot;&quot;/&gt;&lt;property id=&quot;20307&quot; value=&quot;443&quot;/&gt;&lt;/object&gt;&lt;object type=&quot;3&quot; unique_id=&quot;10034&quot;&gt;&lt;property id=&quot;20148&quot; value=&quot;5&quot;/&gt;&lt;property id=&quot;20300&quot; value=&quot;Slide 31 - &amp;quot;Selected BCSSE Results for [Institution] &amp;quot;&quot;/&gt;&lt;property id=&quot;20307&quot; value=&quot;554&quot;/&gt;&lt;/object&gt;&lt;object type=&quot;3&quot; unique_id=&quot;10035&quot;&gt;&lt;property id=&quot;20148&quot; value=&quot;5&quot;/&gt;&lt;property id=&quot;20300&quot; value=&quot;Slide 32 - &amp;quot;BCSSE Purpose&amp;quot;&quot;/&gt;&lt;property id=&quot;20307&quot; value=&quot;584&quot;/&gt;&lt;/object&gt;&lt;object type=&quot;3&quot; unique_id=&quot;10036&quot;&gt;&lt;property id=&quot;20148&quot; value=&quot;5&quot;/&gt;&lt;property id=&quot;20300&quot; value=&quot;Slide 33 - &amp;quot;BCSSE Survey Content&amp;quot;&quot;/&gt;&lt;property id=&quot;20307&quot; value=&quot;585&quot;/&gt;&lt;/object&gt;&lt;object type=&quot;3&quot; unique_id=&quot;10037&quot;&gt;&lt;property id=&quot;20148&quot; value=&quot;5&quot;/&gt;&lt;property id=&quot;20300&quot; value=&quot;Slide 34 - &amp;quot;Administration Modes&amp;quot;&quot;/&gt;&lt;property id=&quot;20307&quot; value=&quot;586&quot;/&gt;&lt;/object&gt;&lt;object type=&quot;3&quot; unique_id=&quot;10038&quot;&gt;&lt;property id=&quot;20148&quot; value=&quot;5&quot;/&gt;&lt;property id=&quot;20300&quot; value=&quot;Slide 35 - &amp;quot;BCSSE: Prior Educational Experiences&amp;quot;&quot;/&gt;&lt;property id=&quot;20307&quot; value=&quot;587&quot;/&gt;&lt;/object&gt;&lt;object type=&quot;3&quot; unique_id=&quot;10039&quot;&gt;&lt;property id=&quot;20148&quot; value=&quot;5&quot;/&gt;&lt;property id=&quot;20300&quot; value=&quot;Slide 36 - &amp;quot;BCSSE: Expectations for the First Year of College&amp;quot;&quot;/&gt;&lt;property id=&quot;20307&quot; value=&quot;588&quot;/&gt;&lt;/object&gt;&lt;object type=&quot;3&quot; unique_id=&quot;10040&quot;&gt;&lt;property id=&quot;20148&quot; value=&quot;5&quot;/&gt;&lt;property id=&quot;20300&quot; value=&quot;Slide 37 - &amp;quot;BCSSE-NSSE&amp;quot;&quot;/&gt;&lt;property id=&quot;20307&quot; value=&quot;589&quot;/&gt;&lt;/object&gt;&lt;object type=&quot;3&quot; unique_id=&quot;10041&quot;&gt;&lt;property id=&quot;20148&quot; value=&quot;5&quot;/&gt;&lt;property id=&quot;20300&quot; value=&quot;Slide 38 - &amp;quot;BCSSE Scales&amp;quot;&quot;/&gt;&lt;property id=&quot;20307&quot; value=&quot;591&quot;/&gt;&lt;/object&gt;&lt;object type=&quot;3&quot; unique_id=&quot;10042&quot;&gt;&lt;property id=&quot;20148&quot; value=&quot;5&quot;/&gt;&lt;property id=&quot;20300&quot; value=&quot;Slide 39 - &amp;quot;BCSSE Reports&amp;quot;&quot;/&gt;&lt;property id=&quot;20307&quot; value=&quot;592&quot;/&gt;&lt;/object&gt;&lt;object type=&quot;3&quot; unique_id=&quot;10043&quot;&gt;&lt;property id=&quot;20148&quot; value=&quot;5&quot;/&gt;&lt;property id=&quot;20300&quot; value=&quot;Slide 40 - &amp;quot;During Last Year of High School&amp;quot;&quot;/&gt;&lt;property id=&quot;20307&quot; value=&quot;593&quot;/&gt;&lt;/object&gt;&lt;object type=&quot;3&quot; unique_id=&quot;10044&quot;&gt;&lt;property id=&quot;20148&quot; value=&quot;5&quot;/&gt;&lt;property id=&quot;20300&quot; value=&quot;Slide 41 - &amp;quot;During the coming school year, how difficult do you expect the following to be?&amp;quot;&quot;/&gt;&lt;property id=&quot;20307&quot; value=&quot;594&quot;/&gt;&lt;/object&gt;&lt;object type=&quot;3&quot; unique_id=&quot;10045&quot;&gt;&lt;property id=&quot;20148&quot; value=&quot;5&quot;/&gt;&lt;property id=&quot;20300&quot; value=&quot;Slide 42 - &amp;quot;BCSSE 2019-NSSE 20 Combined Results for [Institution]&amp;quot;&quot;/&gt;&lt;property id=&quot;20307&quot; value=&quot;595&quot;/&gt;&lt;/object&gt;&lt;object type=&quot;3&quot; unique_id=&quot;12075&quot;&gt;&lt;property id=&quot;20148&quot; value=&quot;5&quot;/&gt;&lt;property id=&quot;20300&quot; value=&quot;Slide 49 - &amp;quot;Questions &amp;amp; Discussion&amp;quot;&quot;/&gt;&lt;property id=&quot;20307&quot; value=&quot;647&quot;/&gt;&lt;/object&gt;&lt;object type=&quot;3&quot; unique_id=&quot;12076&quot;&gt;&lt;property id=&quot;20148&quot; value=&quot;5&quot;/&gt;&lt;property id=&quot;20300&quot; value=&quot;Slide 50 - &amp;quot;Contact Information&amp;quot;&quot;/&gt;&lt;property id=&quot;20307&quot; value=&quot;648&quot;/&gt;&lt;/object&gt;&lt;object type=&quot;3&quot; unique_id=&quot;12077&quot;&gt;&lt;property id=&quot;20148&quot; value=&quot;5&quot;/&gt;&lt;property id=&quot;20300&quot; value=&quot;Slide 51 - &amp;quot;Institutional Photo Credits&amp;quot;&quot;/&gt;&lt;property id=&quot;20307&quot; value=&quot;649&quot;/&gt;&lt;/object&gt;&lt;object type=&quot;3&quot; unique_id=&quot;13183&quot;&gt;&lt;property id=&quot;20148&quot; value=&quot;5&quot;/&gt;&lt;property id=&quot;20300&quot; value=&quot;Slide 43 - &amp;quot;Selected FSSE Results for [Institution]&amp;quot;&quot;/&gt;&lt;property id=&quot;20307&quot; value=&quot;650&quot;/&gt;&lt;/object&gt;&lt;object type=&quot;3&quot; unique_id=&quot;13184&quot;&gt;&lt;property id=&quot;20148&quot; value=&quot;5&quot;/&gt;&lt;property id=&quot;20300&quot; value=&quot;Slide 44 - &amp;quot;Faculty Survey of Student Engagement&amp;quot;&quot;/&gt;&lt;property id=&quot;20307&quot; value=&quot;651&quot;/&gt;&lt;/object&gt;&lt;object type=&quot;3&quot; unique_id=&quot;13185&quot;&gt;&lt;property id=&quot;20148&quot; value=&quot;5&quot;/&gt;&lt;property id=&quot;20300&quot; value=&quot;Slide 45 - &amp;quot;FSSE Survey Content&amp;quot;&quot;/&gt;&lt;property id=&quot;20307&quot; value=&quot;652&quot;/&gt;&lt;/object&gt;&lt;object type=&quot;3&quot; unique_id=&quot;13186&quot;&gt;&lt;property id=&quot;20148&quot; value=&quot;5&quot;/&gt;&lt;property id=&quot;20300&quot; value=&quot;Slide 46 - &amp;quot;FSSE 2021 Project Scope&amp;quot;&quot;/&gt;&lt;property id=&quot;20307&quot; value=&quot;653&quot;/&gt;&lt;/object&gt;&lt;object type=&quot;3&quot; unique_id=&quot;13187&quot;&gt;&lt;property id=&quot;20148&quot; value=&quot;5&quot;/&gt;&lt;property id=&quot;20300&quot; value=&quot;Slide 47 - &amp;quot;FSSE Administration&amp;quot;&quot;/&gt;&lt;property id=&quot;20307&quot; value=&quot;654&quot;/&gt;&lt;/object&gt;&lt;object type=&quot;3&quot; unique_id=&quot;13188&quot;&gt;&lt;property id=&quot;20148&quot; value=&quot;5&quot;/&gt;&lt;property id=&quot;20300&quot; value=&quot;Slide 48 - &amp;quot;Faculty Values and Student Participation in High-Impact Practices&amp;quot;&quot;/&gt;&lt;property id=&quot;20307&quot; value=&quot;655&quot;/&gt;&lt;/object&gt;&lt;/object&gt;&lt;object type=&quot;8&quot; unique_id=&quot;10142&quot;&gt;&lt;/object&gt;&lt;/object&gt;&lt;/database&gt;"/>
  <p:tag name="SECTOMILLISECCONVERTED" val="1"/>
</p:tagLst>
</file>

<file path=ppt/theme/theme1.xml><?xml version="1.0" encoding="utf-8"?>
<a:theme xmlns:a="http://schemas.openxmlformats.org/drawingml/2006/main" name="2007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19555</TotalTime>
  <Words>4021</Words>
  <Application>Microsoft Office PowerPoint</Application>
  <PresentationFormat>On-screen Show (4:3)</PresentationFormat>
  <Paragraphs>494</Paragraphs>
  <Slides>51</Slides>
  <Notes>45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Frutiger Linotype</vt:lpstr>
      <vt:lpstr>Osaka</vt:lpstr>
      <vt:lpstr>Tahoma</vt:lpstr>
      <vt:lpstr>Times New Roman</vt:lpstr>
      <vt:lpstr>Wingdings</vt:lpstr>
      <vt:lpstr>ヒラギノ角ゴ Pro W3</vt:lpstr>
      <vt:lpstr>2007NSSETemplate</vt:lpstr>
      <vt:lpstr>Worksheet</vt:lpstr>
      <vt:lpstr>Notes to Users</vt:lpstr>
      <vt:lpstr>Insert Presenter Name(s) Here Insert Presentation Date</vt:lpstr>
      <vt:lpstr>Presentation Overview</vt:lpstr>
      <vt:lpstr>NSSE and the Concept of Student Engagement</vt:lpstr>
      <vt:lpstr>What is Student Engagement?</vt:lpstr>
      <vt:lpstr>Seven Principles of Good Practice in Undergraduate Education</vt:lpstr>
      <vt:lpstr>Other Supporting Literature</vt:lpstr>
      <vt:lpstr>NSSE Background</vt:lpstr>
      <vt:lpstr>Goals of NSSE Project</vt:lpstr>
      <vt:lpstr>NSSE Survey Content</vt:lpstr>
      <vt:lpstr>NSSE Engagement Indicators</vt:lpstr>
      <vt:lpstr>Survey Administration</vt:lpstr>
      <vt:lpstr>A Commitment to Data Quality</vt:lpstr>
      <vt:lpstr>Selected NSSE Results for [Institution]</vt:lpstr>
      <vt:lpstr>NSSE 2021 Institutions by Carnegie Classification</vt:lpstr>
      <vt:lpstr>NSSE 2021 Percentage Respondents by Race, Ethnicity, and Nationality</vt:lpstr>
      <vt:lpstr>NSSE 2021 Survey  Population and Respondents</vt:lpstr>
      <vt:lpstr>NSSE 2021 U.S. Institution  Response Rates</vt:lpstr>
      <vt:lpstr>NSSE 2021 Results (Sample Slides)</vt:lpstr>
      <vt:lpstr>Overall results compared to peer group for each Engagement Indicator</vt:lpstr>
      <vt:lpstr>Highest and lowest performing items compared to peer group (FY)</vt:lpstr>
      <vt:lpstr>Highest and lowest performing items compared to peer group (SR)</vt:lpstr>
      <vt:lpstr>Engagement Indicator: Quality of Interactions</vt:lpstr>
      <vt:lpstr>Engagement Indicator: Discussions with Diverse Others</vt:lpstr>
      <vt:lpstr>High‐Impact Practices (FY)</vt:lpstr>
      <vt:lpstr>Engagement Indicators: LS and CL (First-Year Students)</vt:lpstr>
      <vt:lpstr>High‐Impact Practices (SR)</vt:lpstr>
      <vt:lpstr>Engagement Indicators: HO and SF (Seniors)</vt:lpstr>
      <vt:lpstr>How do students spend their time? Preparing for Class</vt:lpstr>
      <vt:lpstr>How do students spend their time? Co-Curricular Activities</vt:lpstr>
      <vt:lpstr>Selected BCSSE Results for [Institution] </vt:lpstr>
      <vt:lpstr>BCSSE Purpose</vt:lpstr>
      <vt:lpstr>BCSSE Survey Content</vt:lpstr>
      <vt:lpstr>Administration Modes</vt:lpstr>
      <vt:lpstr>BCSSE: Prior Educational Experiences</vt:lpstr>
      <vt:lpstr>BCSSE: Expectations for the First Year of College</vt:lpstr>
      <vt:lpstr>BCSSE-NSSE</vt:lpstr>
      <vt:lpstr>BCSSE Scales</vt:lpstr>
      <vt:lpstr>BCSSE Reports</vt:lpstr>
      <vt:lpstr>During Last Year of High School</vt:lpstr>
      <vt:lpstr>During the coming school year, how difficult do you expect the following to be?</vt:lpstr>
      <vt:lpstr>BCSSE 2019-NSSE 20 Combined Results for [Institution]</vt:lpstr>
      <vt:lpstr>Selected FSSE Results for [Institution]</vt:lpstr>
      <vt:lpstr>Faculty Survey of Student Engagement</vt:lpstr>
      <vt:lpstr>FSSE Survey Content</vt:lpstr>
      <vt:lpstr>FSSE 2021 Project Scope</vt:lpstr>
      <vt:lpstr>FSSE Administration</vt:lpstr>
      <vt:lpstr>Faculty Values and Student Participation in High-Impact Practices</vt:lpstr>
      <vt:lpstr>Questions &amp; Discussion</vt:lpstr>
      <vt:lpstr>Contact Information</vt:lpstr>
      <vt:lpstr>Institutional Photo Credits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NSSE</dc:creator>
  <cp:lastModifiedBy>Cole, James Stuart</cp:lastModifiedBy>
  <cp:revision>1547</cp:revision>
  <dcterms:created xsi:type="dcterms:W3CDTF">2005-09-28T17:27:28Z</dcterms:created>
  <dcterms:modified xsi:type="dcterms:W3CDTF">2021-09-07T13:25:43Z</dcterms:modified>
</cp:coreProperties>
</file>