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notesSlides/notesSlide35.xml" ContentType="application/vnd.openxmlformats-officedocument.presentationml.notesSlide+xml"/>
  <Override PartName="/ppt/charts/chart2.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72"/>
  </p:notesMasterIdLst>
  <p:handoutMasterIdLst>
    <p:handoutMasterId r:id="rId73"/>
  </p:handoutMasterIdLst>
  <p:sldIdLst>
    <p:sldId id="336" r:id="rId2"/>
    <p:sldId id="380" r:id="rId3"/>
    <p:sldId id="338" r:id="rId4"/>
    <p:sldId id="403" r:id="rId5"/>
    <p:sldId id="533" r:id="rId6"/>
    <p:sldId id="530" r:id="rId7"/>
    <p:sldId id="581" r:id="rId8"/>
    <p:sldId id="408" r:id="rId9"/>
    <p:sldId id="406" r:id="rId10"/>
    <p:sldId id="440" r:id="rId11"/>
    <p:sldId id="625" r:id="rId12"/>
    <p:sldId id="411" r:id="rId13"/>
    <p:sldId id="409" r:id="rId14"/>
    <p:sldId id="553" r:id="rId15"/>
    <p:sldId id="663" r:id="rId16"/>
    <p:sldId id="662" r:id="rId17"/>
    <p:sldId id="416" r:id="rId18"/>
    <p:sldId id="417" r:id="rId19"/>
    <p:sldId id="433" r:id="rId20"/>
    <p:sldId id="418" r:id="rId21"/>
    <p:sldId id="496" r:id="rId22"/>
    <p:sldId id="419" r:id="rId23"/>
    <p:sldId id="616" r:id="rId24"/>
    <p:sldId id="615" r:id="rId25"/>
    <p:sldId id="614" r:id="rId26"/>
    <p:sldId id="420" r:id="rId27"/>
    <p:sldId id="421" r:id="rId28"/>
    <p:sldId id="600" r:id="rId29"/>
    <p:sldId id="602" r:id="rId30"/>
    <p:sldId id="601" r:id="rId31"/>
    <p:sldId id="442" r:id="rId32"/>
    <p:sldId id="443" r:id="rId33"/>
    <p:sldId id="554" r:id="rId34"/>
    <p:sldId id="584" r:id="rId35"/>
    <p:sldId id="585" r:id="rId36"/>
    <p:sldId id="586" r:id="rId37"/>
    <p:sldId id="587" r:id="rId38"/>
    <p:sldId id="588" r:id="rId39"/>
    <p:sldId id="589" r:id="rId40"/>
    <p:sldId id="591" r:id="rId41"/>
    <p:sldId id="592" r:id="rId42"/>
    <p:sldId id="593" r:id="rId43"/>
    <p:sldId id="594" r:id="rId44"/>
    <p:sldId id="595" r:id="rId45"/>
    <p:sldId id="650" r:id="rId46"/>
    <p:sldId id="651" r:id="rId47"/>
    <p:sldId id="652" r:id="rId48"/>
    <p:sldId id="653" r:id="rId49"/>
    <p:sldId id="654" r:id="rId50"/>
    <p:sldId id="655" r:id="rId51"/>
    <p:sldId id="658" r:id="rId52"/>
    <p:sldId id="633" r:id="rId53"/>
    <p:sldId id="634" r:id="rId54"/>
    <p:sldId id="635" r:id="rId55"/>
    <p:sldId id="636" r:id="rId56"/>
    <p:sldId id="637" r:id="rId57"/>
    <p:sldId id="638" r:id="rId58"/>
    <p:sldId id="639" r:id="rId59"/>
    <p:sldId id="659" r:id="rId60"/>
    <p:sldId id="640" r:id="rId61"/>
    <p:sldId id="641" r:id="rId62"/>
    <p:sldId id="642" r:id="rId63"/>
    <p:sldId id="643" r:id="rId64"/>
    <p:sldId id="644" r:id="rId65"/>
    <p:sldId id="645" r:id="rId66"/>
    <p:sldId id="646" r:id="rId67"/>
    <p:sldId id="660" r:id="rId68"/>
    <p:sldId id="661" r:id="rId69"/>
    <p:sldId id="648" r:id="rId70"/>
    <p:sldId id="649" r:id="rId71"/>
  </p:sldIdLst>
  <p:sldSz cx="9144000" cy="6858000" type="screen4x3"/>
  <p:notesSz cx="7010400" cy="9296400"/>
  <p:custDataLst>
    <p:tags r:id="rId74"/>
  </p:custDataLst>
  <p:defaultTextStyle>
    <a:defPPr>
      <a:defRPr lang="en-US"/>
    </a:defPPr>
    <a:lvl1pPr algn="l" rtl="0" fontAlgn="base">
      <a:spcBef>
        <a:spcPct val="0"/>
      </a:spcBef>
      <a:spcAft>
        <a:spcPct val="0"/>
      </a:spcAft>
      <a:defRPr kern="1200">
        <a:solidFill>
          <a:schemeClr val="tx1"/>
        </a:solidFill>
        <a:latin typeface="Arial" pitchFamily="34" charset="0"/>
        <a:ea typeface="Osaka"/>
        <a:cs typeface="Osaka"/>
      </a:defRPr>
    </a:lvl1pPr>
    <a:lvl2pPr marL="457200" algn="l" rtl="0" fontAlgn="base">
      <a:spcBef>
        <a:spcPct val="0"/>
      </a:spcBef>
      <a:spcAft>
        <a:spcPct val="0"/>
      </a:spcAft>
      <a:defRPr kern="1200">
        <a:solidFill>
          <a:schemeClr val="tx1"/>
        </a:solidFill>
        <a:latin typeface="Arial" pitchFamily="34" charset="0"/>
        <a:ea typeface="Osaka"/>
        <a:cs typeface="Osaka"/>
      </a:defRPr>
    </a:lvl2pPr>
    <a:lvl3pPr marL="914400" algn="l" rtl="0" fontAlgn="base">
      <a:spcBef>
        <a:spcPct val="0"/>
      </a:spcBef>
      <a:spcAft>
        <a:spcPct val="0"/>
      </a:spcAft>
      <a:defRPr kern="1200">
        <a:solidFill>
          <a:schemeClr val="tx1"/>
        </a:solidFill>
        <a:latin typeface="Arial" pitchFamily="34" charset="0"/>
        <a:ea typeface="Osaka"/>
        <a:cs typeface="Osaka"/>
      </a:defRPr>
    </a:lvl3pPr>
    <a:lvl4pPr marL="1371600" algn="l" rtl="0" fontAlgn="base">
      <a:spcBef>
        <a:spcPct val="0"/>
      </a:spcBef>
      <a:spcAft>
        <a:spcPct val="0"/>
      </a:spcAft>
      <a:defRPr kern="1200">
        <a:solidFill>
          <a:schemeClr val="tx1"/>
        </a:solidFill>
        <a:latin typeface="Arial" pitchFamily="34" charset="0"/>
        <a:ea typeface="Osaka"/>
        <a:cs typeface="Osaka"/>
      </a:defRPr>
    </a:lvl4pPr>
    <a:lvl5pPr marL="1828800" algn="l" rtl="0" fontAlgn="base">
      <a:spcBef>
        <a:spcPct val="0"/>
      </a:spcBef>
      <a:spcAft>
        <a:spcPct val="0"/>
      </a:spcAft>
      <a:defRPr kern="1200">
        <a:solidFill>
          <a:schemeClr val="tx1"/>
        </a:solidFill>
        <a:latin typeface="Arial" pitchFamily="34" charset="0"/>
        <a:ea typeface="Osaka"/>
        <a:cs typeface="Osaka"/>
      </a:defRPr>
    </a:lvl5pPr>
    <a:lvl6pPr marL="2286000" algn="l" defTabSz="914400" rtl="0" eaLnBrk="1" latinLnBrk="0" hangingPunct="1">
      <a:defRPr kern="1200">
        <a:solidFill>
          <a:schemeClr val="tx1"/>
        </a:solidFill>
        <a:latin typeface="Arial" pitchFamily="34" charset="0"/>
        <a:ea typeface="Osaka"/>
        <a:cs typeface="Osaka"/>
      </a:defRPr>
    </a:lvl6pPr>
    <a:lvl7pPr marL="2743200" algn="l" defTabSz="914400" rtl="0" eaLnBrk="1" latinLnBrk="0" hangingPunct="1">
      <a:defRPr kern="1200">
        <a:solidFill>
          <a:schemeClr val="tx1"/>
        </a:solidFill>
        <a:latin typeface="Arial" pitchFamily="34" charset="0"/>
        <a:ea typeface="Osaka"/>
        <a:cs typeface="Osaka"/>
      </a:defRPr>
    </a:lvl7pPr>
    <a:lvl8pPr marL="3200400" algn="l" defTabSz="914400" rtl="0" eaLnBrk="1" latinLnBrk="0" hangingPunct="1">
      <a:defRPr kern="1200">
        <a:solidFill>
          <a:schemeClr val="tx1"/>
        </a:solidFill>
        <a:latin typeface="Arial" pitchFamily="34" charset="0"/>
        <a:ea typeface="Osaka"/>
        <a:cs typeface="Osaka"/>
      </a:defRPr>
    </a:lvl8pPr>
    <a:lvl9pPr marL="3657600" algn="l" defTabSz="914400" rtl="0" eaLnBrk="1" latinLnBrk="0" hangingPunct="1">
      <a:defRPr kern="1200">
        <a:solidFill>
          <a:schemeClr val="tx1"/>
        </a:solidFill>
        <a:latin typeface="Arial" pitchFamily="34" charset="0"/>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 James Stuart" initials="CJS" lastIdx="7" clrIdx="0">
    <p:extLst>
      <p:ext uri="{19B8F6BF-5375-455C-9EA6-DF929625EA0E}">
        <p15:presenceInfo xmlns:p15="http://schemas.microsoft.com/office/powerpoint/2012/main" userId="S-1-5-21-1085031214-1292428093-527237240-7270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1A57"/>
    <a:srgbClr val="FFC000"/>
    <a:srgbClr val="417FDD"/>
    <a:srgbClr val="002D62"/>
    <a:srgbClr val="003399"/>
    <a:srgbClr val="FFF0AF"/>
    <a:srgbClr val="FFF2CC"/>
    <a:srgbClr val="EFAA22"/>
    <a:srgbClr val="0070C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45" autoAdjust="0"/>
    <p:restoredTop sz="75836" autoAdjust="0"/>
  </p:normalViewPr>
  <p:slideViewPr>
    <p:cSldViewPr>
      <p:cViewPr varScale="1">
        <p:scale>
          <a:sx n="98" d="100"/>
          <a:sy n="98" d="100"/>
        </p:scale>
        <p:origin x="159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5376"/>
    </p:cViewPr>
  </p:sorterViewPr>
  <p:notesViewPr>
    <p:cSldViewPr>
      <p:cViewPr varScale="1">
        <p:scale>
          <a:sx n="76" d="100"/>
          <a:sy n="76" d="100"/>
        </p:scale>
        <p:origin x="109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719375818369449E-2"/>
          <c:y val="3.2124065977290152E-2"/>
          <c:w val="0.91301088509904937"/>
          <c:h val="0.87380791063907737"/>
        </c:manualLayout>
      </c:layout>
      <c:barChart>
        <c:barDir val="col"/>
        <c:grouping val="clustered"/>
        <c:varyColors val="0"/>
        <c:ser>
          <c:idx val="0"/>
          <c:order val="0"/>
          <c:tx>
            <c:strRef>
              <c:f>Sheet1!$B$2</c:f>
              <c:strCache>
                <c:ptCount val="1"/>
                <c:pt idx="0">
                  <c:v>A- or higher</c:v>
                </c:pt>
              </c:strCache>
            </c:strRef>
          </c:tx>
          <c:spPr>
            <a:solidFill>
              <a:srgbClr val="002D62"/>
            </a:solidFill>
            <a:ln w="3018">
              <a:noFill/>
              <a:prstDash val="solid"/>
            </a:ln>
          </c:spPr>
          <c:invertIfNegative val="0"/>
          <c:dPt>
            <c:idx val="2"/>
            <c:invertIfNegative val="0"/>
            <c:bubble3D val="0"/>
            <c:extLst>
              <c:ext xmlns:c16="http://schemas.microsoft.com/office/drawing/2014/chart" uri="{C3380CC4-5D6E-409C-BE32-E72D297353CC}">
                <c16:uniqueId val="{00000000-4263-4E23-9048-12F6C0112A4D}"/>
              </c:ext>
            </c:extLst>
          </c:dPt>
          <c:dLbls>
            <c:dLbl>
              <c:idx val="1"/>
              <c:layout>
                <c:manualLayout>
                  <c:x val="-6.4741532976827455E-3"/>
                  <c:y val="-9.26420561066240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63-4E23-9048-12F6C0112A4D}"/>
                </c:ext>
              </c:extLst>
            </c:dLbl>
            <c:dLbl>
              <c:idx val="2"/>
              <c:layout>
                <c:manualLayout>
                  <c:x val="-9.0409982174688118E-3"/>
                  <c:y val="-7.96536796536799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63-4E23-9048-12F6C0112A4D}"/>
                </c:ext>
              </c:extLst>
            </c:dLbl>
            <c:dLbl>
              <c:idx val="3"/>
              <c:layout>
                <c:manualLayout>
                  <c:x val="-1.1607843137254903E-2"/>
                  <c:y val="-1.01300064764631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63-4E23-9048-12F6C0112A4D}"/>
                </c:ext>
              </c:extLst>
            </c:dLbl>
            <c:spPr>
              <a:noFill/>
              <a:ln w="24146">
                <a:noFill/>
              </a:ln>
            </c:spPr>
            <c:txPr>
              <a:bodyPr/>
              <a:lstStyle/>
              <a:p>
                <a:pPr>
                  <a:defRPr sz="12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Sheet1!$C$1:$G$1</c:f>
              <c:strCache>
                <c:ptCount val="5"/>
                <c:pt idx="0">
                  <c:v>0 Hours</c:v>
                </c:pt>
                <c:pt idx="1">
                  <c:v>1-10</c:v>
                </c:pt>
                <c:pt idx="2">
                  <c:v>11-20</c:v>
                </c:pt>
                <c:pt idx="3">
                  <c:v>21-30</c:v>
                </c:pt>
                <c:pt idx="4">
                  <c:v>More than 30</c:v>
                </c:pt>
              </c:strCache>
            </c:strRef>
          </c:cat>
          <c:val>
            <c:numRef>
              <c:f>Sheet1!$C$2:$G$2</c:f>
              <c:numCache>
                <c:formatCode>0%</c:formatCode>
                <c:ptCount val="5"/>
                <c:pt idx="0">
                  <c:v>0.01</c:v>
                </c:pt>
                <c:pt idx="1">
                  <c:v>0.62</c:v>
                </c:pt>
                <c:pt idx="2">
                  <c:v>0.28000000000000003</c:v>
                </c:pt>
                <c:pt idx="3">
                  <c:v>7.0000000000000007E-2</c:v>
                </c:pt>
                <c:pt idx="4">
                  <c:v>0.03</c:v>
                </c:pt>
              </c:numCache>
            </c:numRef>
          </c:val>
          <c:extLst>
            <c:ext xmlns:c16="http://schemas.microsoft.com/office/drawing/2014/chart" uri="{C3380CC4-5D6E-409C-BE32-E72D297353CC}">
              <c16:uniqueId val="{00000003-4263-4E23-9048-12F6C0112A4D}"/>
            </c:ext>
          </c:extLst>
        </c:ser>
        <c:ser>
          <c:idx val="1"/>
          <c:order val="1"/>
          <c:tx>
            <c:strRef>
              <c:f>Sheet1!$B$3</c:f>
              <c:strCache>
                <c:ptCount val="1"/>
                <c:pt idx="0">
                  <c:v>B+ or lower</c:v>
                </c:pt>
              </c:strCache>
            </c:strRef>
          </c:tx>
          <c:spPr>
            <a:solidFill>
              <a:srgbClr val="7A1A57"/>
            </a:solidFill>
            <a:ln w="3018">
              <a:noFill/>
              <a:prstDash val="solid"/>
            </a:ln>
          </c:spPr>
          <c:invertIfNegative val="0"/>
          <c:dLbls>
            <c:dLbl>
              <c:idx val="1"/>
              <c:layout>
                <c:manualLayout>
                  <c:x val="1.8766488413547316E-2"/>
                  <c:y val="-1.402597402597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263-4E23-9048-12F6C0112A4D}"/>
                </c:ext>
              </c:extLst>
            </c:dLbl>
            <c:dLbl>
              <c:idx val="2"/>
              <c:layout>
                <c:manualLayout>
                  <c:x val="1.5130124777183658E-2"/>
                  <c:y val="-2.44155844155844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63-4E23-9048-12F6C0112A4D}"/>
                </c:ext>
              </c:extLst>
            </c:dLbl>
            <c:spPr>
              <a:noFill/>
              <a:ln w="24146">
                <a:noFill/>
              </a:ln>
            </c:spPr>
            <c:txPr>
              <a:bodyPr/>
              <a:lstStyle/>
              <a:p>
                <a:pPr>
                  <a:defRPr sz="1200" b="1" i="0" u="none" strike="noStrike"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Sheet1!$C$1:$G$1</c:f>
              <c:strCache>
                <c:ptCount val="5"/>
                <c:pt idx="0">
                  <c:v>0 Hours</c:v>
                </c:pt>
                <c:pt idx="1">
                  <c:v>1-10</c:v>
                </c:pt>
                <c:pt idx="2">
                  <c:v>11-20</c:v>
                </c:pt>
                <c:pt idx="3">
                  <c:v>21-30</c:v>
                </c:pt>
                <c:pt idx="4">
                  <c:v>More than 30</c:v>
                </c:pt>
              </c:strCache>
            </c:strRef>
          </c:cat>
          <c:val>
            <c:numRef>
              <c:f>Sheet1!$C$3:$G$3</c:f>
              <c:numCache>
                <c:formatCode>0%</c:formatCode>
                <c:ptCount val="5"/>
                <c:pt idx="0">
                  <c:v>0.02</c:v>
                </c:pt>
                <c:pt idx="1">
                  <c:v>0.73</c:v>
                </c:pt>
                <c:pt idx="2">
                  <c:v>0.21</c:v>
                </c:pt>
                <c:pt idx="3">
                  <c:v>0.04</c:v>
                </c:pt>
                <c:pt idx="4">
                  <c:v>0.01</c:v>
                </c:pt>
              </c:numCache>
            </c:numRef>
          </c:val>
          <c:extLst>
            <c:ext xmlns:c16="http://schemas.microsoft.com/office/drawing/2014/chart" uri="{C3380CC4-5D6E-409C-BE32-E72D297353CC}">
              <c16:uniqueId val="{00000006-4263-4E23-9048-12F6C0112A4D}"/>
            </c:ext>
          </c:extLst>
        </c:ser>
        <c:dLbls>
          <c:showLegendKey val="0"/>
          <c:showVal val="0"/>
          <c:showCatName val="0"/>
          <c:showSerName val="0"/>
          <c:showPercent val="0"/>
          <c:showBubbleSize val="0"/>
        </c:dLbls>
        <c:gapWidth val="170"/>
        <c:axId val="160646656"/>
        <c:axId val="159797760"/>
      </c:barChart>
      <c:catAx>
        <c:axId val="160646656"/>
        <c:scaling>
          <c:orientation val="minMax"/>
        </c:scaling>
        <c:delete val="0"/>
        <c:axPos val="b"/>
        <c:numFmt formatCode="General" sourceLinked="1"/>
        <c:majorTickMark val="none"/>
        <c:minorTickMark val="none"/>
        <c:tickLblPos val="nextTo"/>
        <c:spPr>
          <a:ln w="7011">
            <a:solidFill>
              <a:schemeClr val="bg1">
                <a:lumMod val="65000"/>
              </a:schemeClr>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59797760"/>
        <c:crosses val="autoZero"/>
        <c:auto val="1"/>
        <c:lblAlgn val="ctr"/>
        <c:lblOffset val="100"/>
        <c:tickLblSkip val="1"/>
        <c:tickMarkSkip val="1"/>
        <c:noMultiLvlLbl val="0"/>
      </c:catAx>
      <c:valAx>
        <c:axId val="159797760"/>
        <c:scaling>
          <c:orientation val="minMax"/>
          <c:max val="1"/>
        </c:scaling>
        <c:delete val="0"/>
        <c:axPos val="l"/>
        <c:majorGridlines>
          <c:spPr>
            <a:ln w="28575">
              <a:solidFill>
                <a:schemeClr val="bg1"/>
              </a:solidFill>
            </a:ln>
          </c:spPr>
        </c:majorGridlines>
        <c:numFmt formatCode="0%" sourceLinked="1"/>
        <c:majorTickMark val="none"/>
        <c:minorTickMark val="none"/>
        <c:tickLblPos val="nextTo"/>
        <c:spPr>
          <a:noFill/>
          <a:ln w="7011">
            <a:no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60646656"/>
        <c:crosses val="autoZero"/>
        <c:crossBetween val="between"/>
        <c:majorUnit val="0.25"/>
        <c:minorUnit val="0.1"/>
      </c:valAx>
      <c:spPr>
        <a:solidFill>
          <a:srgbClr val="EFAA22">
            <a:alpha val="34118"/>
          </a:srgbClr>
        </a:solidFill>
        <a:ln w="25872">
          <a:noFill/>
        </a:ln>
      </c:spPr>
    </c:plotArea>
    <c:legend>
      <c:legendPos val="tr"/>
      <c:layout>
        <c:manualLayout>
          <c:xMode val="edge"/>
          <c:yMode val="edge"/>
          <c:x val="0.68865166190509375"/>
          <c:y val="2.7131782945736434E-2"/>
          <c:w val="0.30249878057278234"/>
          <c:h val="0.21634804370383934"/>
        </c:manualLayout>
      </c:layout>
      <c:overlay val="0"/>
      <c:spPr>
        <a:solidFill>
          <a:schemeClr val="bg1"/>
        </a:solidFill>
        <a:ln w="56089">
          <a:noFill/>
        </a:ln>
      </c:spPr>
      <c:txPr>
        <a:bodyPr/>
        <a:lstStyle/>
        <a:p>
          <a:pPr>
            <a:defRPr sz="1800" b="1" i="0" u="none" strike="noStrike" baseline="0">
              <a:solidFill>
                <a:schemeClr val="tx1"/>
              </a:solidFill>
              <a:latin typeface="Arial" pitchFamily="34" charset="0"/>
              <a:ea typeface="Arial"/>
              <a:cs typeface="Arial" pitchFamily="34" charset="0"/>
            </a:defRPr>
          </a:pPr>
          <a:endParaRPr lang="en-US"/>
        </a:p>
      </c:txPr>
    </c:legend>
    <c:plotVisOnly val="1"/>
    <c:dispBlanksAs val="gap"/>
    <c:showDLblsOverMax val="0"/>
  </c:chart>
  <c:spPr>
    <a:noFill/>
    <a:ln>
      <a:noFill/>
    </a:ln>
  </c:spPr>
  <c:txPr>
    <a:bodyPr/>
    <a:lstStyle/>
    <a:p>
      <a:pPr>
        <a:defRPr sz="4365" b="0" i="0" u="none" strike="noStrike" baseline="0">
          <a:solidFill>
            <a:srgbClr val="000000"/>
          </a:solidFill>
          <a:latin typeface="Tahoma"/>
          <a:ea typeface="Tahoma"/>
          <a:cs typeface="Tahom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22330215911504E-2"/>
          <c:y val="3.9417215705179726E-2"/>
          <c:w val="0.91724565216200804"/>
          <c:h val="0.83900316031924571"/>
        </c:manualLayout>
      </c:layout>
      <c:barChart>
        <c:barDir val="col"/>
        <c:grouping val="clustered"/>
        <c:varyColors val="0"/>
        <c:ser>
          <c:idx val="0"/>
          <c:order val="0"/>
          <c:tx>
            <c:strRef>
              <c:f>Sheet1!$B$2</c:f>
              <c:strCache>
                <c:ptCount val="1"/>
                <c:pt idx="0">
                  <c:v>First-generation</c:v>
                </c:pt>
              </c:strCache>
            </c:strRef>
          </c:tx>
          <c:spPr>
            <a:solidFill>
              <a:srgbClr val="002D62"/>
            </a:solidFill>
            <a:ln w="3318">
              <a:noFill/>
              <a:prstDash val="solid"/>
            </a:ln>
          </c:spPr>
          <c:invertIfNegative val="0"/>
          <c:dLbls>
            <c:dLbl>
              <c:idx val="1"/>
              <c:layout>
                <c:manualLayout>
                  <c:x val="-6.4741532976827412E-3"/>
                  <c:y val="-9.2642056106624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C5-41CE-BE64-B25E81B473DF}"/>
                </c:ext>
              </c:extLst>
            </c:dLbl>
            <c:dLbl>
              <c:idx val="2"/>
              <c:layout>
                <c:manualLayout>
                  <c:x val="-9.0409982174688066E-3"/>
                  <c:y val="-7.96536796536799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C5-41CE-BE64-B25E81B473DF}"/>
                </c:ext>
              </c:extLst>
            </c:dLbl>
            <c:dLbl>
              <c:idx val="3"/>
              <c:layout>
                <c:manualLayout>
                  <c:x val="-1.1607843137254902E-2"/>
                  <c:y val="-1.0130006476463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C5-41CE-BE64-B25E81B473DF}"/>
                </c:ext>
              </c:extLst>
            </c:dLbl>
            <c:spPr>
              <a:noFill/>
              <a:ln w="26547">
                <a:noFill/>
              </a:ln>
            </c:spPr>
            <c:txPr>
              <a:bodyPr/>
              <a:lstStyle/>
              <a:p>
                <a:pPr>
                  <a:defRPr sz="12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Sheet1!$C$1:$H$1</c:f>
              <c:strCache>
                <c:ptCount val="6"/>
                <c:pt idx="0">
                  <c:v>Not at all difficult</c:v>
                </c:pt>
                <c:pt idx="1">
                  <c:v>2</c:v>
                </c:pt>
                <c:pt idx="2">
                  <c:v>3</c:v>
                </c:pt>
                <c:pt idx="3">
                  <c:v>4</c:v>
                </c:pt>
                <c:pt idx="4">
                  <c:v>5</c:v>
                </c:pt>
                <c:pt idx="5">
                  <c:v>Very difficult</c:v>
                </c:pt>
              </c:strCache>
            </c:strRef>
          </c:cat>
          <c:val>
            <c:numRef>
              <c:f>Sheet1!$C$2:$H$2</c:f>
              <c:numCache>
                <c:formatCode>0%</c:formatCode>
                <c:ptCount val="6"/>
                <c:pt idx="0">
                  <c:v>0.01</c:v>
                </c:pt>
                <c:pt idx="1">
                  <c:v>0.08</c:v>
                </c:pt>
                <c:pt idx="2">
                  <c:v>0.25</c:v>
                </c:pt>
                <c:pt idx="3">
                  <c:v>0.39</c:v>
                </c:pt>
                <c:pt idx="4">
                  <c:v>0.19</c:v>
                </c:pt>
                <c:pt idx="5">
                  <c:v>7.0000000000000007E-2</c:v>
                </c:pt>
              </c:numCache>
            </c:numRef>
          </c:val>
          <c:extLst>
            <c:ext xmlns:c16="http://schemas.microsoft.com/office/drawing/2014/chart" uri="{C3380CC4-5D6E-409C-BE32-E72D297353CC}">
              <c16:uniqueId val="{00000003-F4C5-41CE-BE64-B25E81B473DF}"/>
            </c:ext>
          </c:extLst>
        </c:ser>
        <c:ser>
          <c:idx val="1"/>
          <c:order val="1"/>
          <c:tx>
            <c:strRef>
              <c:f>Sheet1!$B$3</c:f>
              <c:strCache>
                <c:ptCount val="1"/>
                <c:pt idx="0">
                  <c:v>Not first-generation</c:v>
                </c:pt>
              </c:strCache>
            </c:strRef>
          </c:tx>
          <c:spPr>
            <a:solidFill>
              <a:srgbClr val="7A1A57"/>
            </a:solidFill>
            <a:ln w="3318">
              <a:noFill/>
              <a:prstDash val="solid"/>
            </a:ln>
          </c:spPr>
          <c:invertIfNegative val="0"/>
          <c:dLbls>
            <c:dLbl>
              <c:idx val="1"/>
              <c:layout>
                <c:manualLayout>
                  <c:x val="1.8766488413547298E-2"/>
                  <c:y val="-1.40259740259740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C5-41CE-BE64-B25E81B473DF}"/>
                </c:ext>
              </c:extLst>
            </c:dLbl>
            <c:dLbl>
              <c:idx val="2"/>
              <c:layout>
                <c:manualLayout>
                  <c:x val="1.5130124777183649E-2"/>
                  <c:y val="-2.44155844155844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C5-41CE-BE64-B25E81B473DF}"/>
                </c:ext>
              </c:extLst>
            </c:dLbl>
            <c:dLbl>
              <c:idx val="3"/>
              <c:layout>
                <c:manualLayout>
                  <c:x val="1.243647269808664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C5-41CE-BE64-B25E81B473DF}"/>
                </c:ext>
              </c:extLst>
            </c:dLbl>
            <c:dLbl>
              <c:idx val="4"/>
              <c:layout>
                <c:manualLayout>
                  <c:x val="1.399103178534747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4C5-41CE-BE64-B25E81B473DF}"/>
                </c:ext>
              </c:extLst>
            </c:dLbl>
            <c:dLbl>
              <c:idx val="5"/>
              <c:layout>
                <c:manualLayout>
                  <c:x val="1.554559087260828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4C5-41CE-BE64-B25E81B473DF}"/>
                </c:ext>
              </c:extLst>
            </c:dLbl>
            <c:spPr>
              <a:noFill/>
              <a:ln w="26547">
                <a:noFill/>
              </a:ln>
            </c:spPr>
            <c:txPr>
              <a:bodyPr/>
              <a:lstStyle/>
              <a:p>
                <a:pPr>
                  <a:defRPr sz="1200" b="1" i="0" u="none" strike="noStrike"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Sheet1!$C$1:$H$1</c:f>
              <c:strCache>
                <c:ptCount val="6"/>
                <c:pt idx="0">
                  <c:v>Not at all difficult</c:v>
                </c:pt>
                <c:pt idx="1">
                  <c:v>2</c:v>
                </c:pt>
                <c:pt idx="2">
                  <c:v>3</c:v>
                </c:pt>
                <c:pt idx="3">
                  <c:v>4</c:v>
                </c:pt>
                <c:pt idx="4">
                  <c:v>5</c:v>
                </c:pt>
                <c:pt idx="5">
                  <c:v>Very difficult</c:v>
                </c:pt>
              </c:strCache>
            </c:strRef>
          </c:cat>
          <c:val>
            <c:numRef>
              <c:f>Sheet1!$C$3:$H$3</c:f>
              <c:numCache>
                <c:formatCode>0%</c:formatCode>
                <c:ptCount val="6"/>
                <c:pt idx="0">
                  <c:v>0.02</c:v>
                </c:pt>
                <c:pt idx="1">
                  <c:v>0.08</c:v>
                </c:pt>
                <c:pt idx="2">
                  <c:v>0.22</c:v>
                </c:pt>
                <c:pt idx="3">
                  <c:v>0.41</c:v>
                </c:pt>
                <c:pt idx="4">
                  <c:v>0.22</c:v>
                </c:pt>
                <c:pt idx="5">
                  <c:v>0.06</c:v>
                </c:pt>
              </c:numCache>
            </c:numRef>
          </c:val>
          <c:extLst>
            <c:ext xmlns:c16="http://schemas.microsoft.com/office/drawing/2014/chart" uri="{C3380CC4-5D6E-409C-BE32-E72D297353CC}">
              <c16:uniqueId val="{00000009-F4C5-41CE-BE64-B25E81B473DF}"/>
            </c:ext>
          </c:extLst>
        </c:ser>
        <c:dLbls>
          <c:showLegendKey val="0"/>
          <c:showVal val="0"/>
          <c:showCatName val="0"/>
          <c:showSerName val="0"/>
          <c:showPercent val="0"/>
          <c:showBubbleSize val="0"/>
        </c:dLbls>
        <c:gapWidth val="170"/>
        <c:axId val="160776704"/>
        <c:axId val="159796032"/>
      </c:barChart>
      <c:catAx>
        <c:axId val="160776704"/>
        <c:scaling>
          <c:orientation val="minMax"/>
        </c:scaling>
        <c:delete val="0"/>
        <c:axPos val="b"/>
        <c:numFmt formatCode="General" sourceLinked="1"/>
        <c:majorTickMark val="none"/>
        <c:minorTickMark val="none"/>
        <c:tickLblPos val="nextTo"/>
        <c:spPr>
          <a:ln w="7708">
            <a:solidFill>
              <a:schemeClr val="bg1">
                <a:lumMod val="75000"/>
              </a:schemeClr>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59796032"/>
        <c:crosses val="autoZero"/>
        <c:auto val="1"/>
        <c:lblAlgn val="ctr"/>
        <c:lblOffset val="100"/>
        <c:tickLblSkip val="1"/>
        <c:tickMarkSkip val="1"/>
        <c:noMultiLvlLbl val="0"/>
      </c:catAx>
      <c:valAx>
        <c:axId val="159796032"/>
        <c:scaling>
          <c:orientation val="minMax"/>
          <c:max val="1"/>
          <c:min val="0"/>
        </c:scaling>
        <c:delete val="0"/>
        <c:axPos val="l"/>
        <c:majorGridlines>
          <c:spPr>
            <a:ln w="28575">
              <a:solidFill>
                <a:schemeClr val="bg1"/>
              </a:solidFill>
            </a:ln>
          </c:spPr>
        </c:majorGridlines>
        <c:numFmt formatCode="0%" sourceLinked="1"/>
        <c:majorTickMark val="none"/>
        <c:minorTickMark val="none"/>
        <c:tickLblPos val="nextTo"/>
        <c:spPr>
          <a:ln w="7708">
            <a:no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60776704"/>
        <c:crosses val="autoZero"/>
        <c:crossBetween val="between"/>
        <c:majorUnit val="0.25"/>
        <c:minorUnit val="0.1"/>
      </c:valAx>
      <c:spPr>
        <a:solidFill>
          <a:srgbClr val="EFAA22">
            <a:alpha val="34118"/>
          </a:srgbClr>
        </a:solidFill>
        <a:ln w="25400">
          <a:noFill/>
        </a:ln>
      </c:spPr>
    </c:plotArea>
    <c:legend>
      <c:legendPos val="t"/>
      <c:layout>
        <c:manualLayout>
          <c:xMode val="edge"/>
          <c:yMode val="edge"/>
          <c:x val="0.69759041181799175"/>
          <c:y val="4.0276126198510898E-2"/>
          <c:w val="0.2840501242654403"/>
          <c:h val="0.20618485189351332"/>
        </c:manualLayout>
      </c:layout>
      <c:overlay val="0"/>
      <c:spPr>
        <a:solidFill>
          <a:schemeClr val="bg1"/>
        </a:solidFill>
        <a:ln w="61665">
          <a:noFill/>
        </a:ln>
      </c:spPr>
      <c:txPr>
        <a:bodyPr/>
        <a:lstStyle/>
        <a:p>
          <a:pPr>
            <a:defRPr sz="1600" b="1" i="0" u="none" strike="noStrike" baseline="0">
              <a:solidFill>
                <a:schemeClr val="tx1"/>
              </a:solidFill>
              <a:latin typeface="Arial" pitchFamily="34" charset="0"/>
              <a:ea typeface="Arial"/>
              <a:cs typeface="Arial" pitchFamily="34" charset="0"/>
            </a:defRPr>
          </a:pPr>
          <a:endParaRPr lang="en-US"/>
        </a:p>
      </c:txPr>
    </c:legend>
    <c:plotVisOnly val="1"/>
    <c:dispBlanksAs val="gap"/>
    <c:showDLblsOverMax val="0"/>
  </c:chart>
  <c:spPr>
    <a:noFill/>
    <a:ln>
      <a:noFill/>
    </a:ln>
  </c:spPr>
  <c:txPr>
    <a:bodyPr/>
    <a:lstStyle/>
    <a:p>
      <a:pPr>
        <a:defRPr sz="4795" b="0" i="0" u="none" strike="noStrike" baseline="0">
          <a:solidFill>
            <a:srgbClr val="000000"/>
          </a:solidFill>
          <a:latin typeface="Tahoma"/>
          <a:ea typeface="Tahoma"/>
          <a:cs typeface="Tahoma"/>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0573" tIns="45286" rIns="90573" bIns="45286" numCol="1" anchor="t" anchorCtr="0" compatLnSpc="1">
            <a:prstTxWarp prst="textNoShape">
              <a:avLst/>
            </a:prstTxWarp>
          </a:bodyPr>
          <a:lstStyle>
            <a:lvl1pPr algn="r" defTabSz="904875">
              <a:defRPr sz="1100"/>
            </a:lvl1pPr>
          </a:lstStyle>
          <a:p>
            <a:pPr>
              <a:defRPr/>
            </a:pPr>
            <a:endParaRPr lang="en-US" dirty="0"/>
          </a:p>
        </p:txBody>
      </p:sp>
      <p:sp>
        <p:nvSpPr>
          <p:cNvPr id="3174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0573" tIns="45286" rIns="90573" bIns="45286" numCol="1" anchor="b" anchorCtr="0" compatLnSpc="1">
            <a:prstTxWarp prst="textNoShape">
              <a:avLst/>
            </a:prstTxWarp>
          </a:bodyPr>
          <a:lstStyle>
            <a:lvl1pPr algn="r" defTabSz="904875">
              <a:defRPr sz="1100"/>
            </a:lvl1pPr>
          </a:lstStyle>
          <a:p>
            <a:pPr>
              <a:defRPr/>
            </a:pPr>
            <a:fld id="{71980D5B-DA90-43D0-BECF-0F7CB369EAA2}" type="slidenum">
              <a:rPr lang="en-US"/>
              <a:pPr>
                <a:defRPr/>
              </a:pPr>
              <a:t>‹#›</a:t>
            </a:fld>
            <a:endParaRPr lang="en-US" dirty="0"/>
          </a:p>
        </p:txBody>
      </p:sp>
    </p:spTree>
    <p:extLst>
      <p:ext uri="{BB962C8B-B14F-4D97-AF65-F5344CB8AC3E}">
        <p14:creationId xmlns:p14="http://schemas.microsoft.com/office/powerpoint/2010/main" val="1023762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701675" y="4416425"/>
            <a:ext cx="5608638" cy="4183063"/>
          </a:xfrm>
          <a:prstGeom prst="rect">
            <a:avLst/>
          </a:prstGeom>
          <a:noFill/>
          <a:ln w="9525">
            <a:noFill/>
            <a:miter lim="800000"/>
            <a:headEnd/>
            <a:tailEnd/>
          </a:ln>
          <a:effectLst/>
        </p:spPr>
        <p:txBody>
          <a:bodyPr vert="horz" wrap="square" lIns="90573" tIns="45286" rIns="90573" bIns="452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0573" tIns="45286" rIns="90573" bIns="45286" numCol="1" anchor="b" anchorCtr="0" compatLnSpc="1">
            <a:prstTxWarp prst="textNoShape">
              <a:avLst/>
            </a:prstTxWarp>
          </a:bodyPr>
          <a:lstStyle>
            <a:lvl1pPr algn="r" defTabSz="904875">
              <a:defRPr sz="1100"/>
            </a:lvl1pPr>
          </a:lstStyle>
          <a:p>
            <a:pPr>
              <a:defRPr/>
            </a:pPr>
            <a:fld id="{D8BB40A3-5343-4F9C-92C5-5D6DB5D59245}" type="slidenum">
              <a:rPr lang="en-US"/>
              <a:pPr>
                <a:defRPr/>
              </a:pPr>
              <a:t>‹#›</a:t>
            </a:fld>
            <a:endParaRPr lang="en-US" dirty="0"/>
          </a:p>
        </p:txBody>
      </p:sp>
    </p:spTree>
    <p:extLst>
      <p:ext uri="{BB962C8B-B14F-4D97-AF65-F5344CB8AC3E}">
        <p14:creationId xmlns:p14="http://schemas.microsoft.com/office/powerpoint/2010/main" val="297651402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BC38164-4884-4D89-9A3B-D34F78F46AAD}" type="slidenum">
              <a:rPr lang="en-US" altLang="en-US" sz="1100" smtClean="0"/>
              <a:pPr eaLnBrk="1" hangingPunct="1">
                <a:spcBef>
                  <a:spcPct val="0"/>
                </a:spcBef>
              </a:pPr>
              <a:t>1</a:t>
            </a:fld>
            <a:endParaRPr lang="en-US" altLang="en-US" sz="1100" dirty="0"/>
          </a:p>
        </p:txBody>
      </p:sp>
      <p:sp>
        <p:nvSpPr>
          <p:cNvPr id="129027" name="Rectangle 2"/>
          <p:cNvSpPr>
            <a:spLocks noGrp="1" noRot="1" noChangeAspect="1" noChangeArrowheads="1" noTextEdit="1"/>
          </p:cNvSpPr>
          <p:nvPr>
            <p:ph type="sldImg"/>
          </p:nvPr>
        </p:nvSpPr>
        <p:spPr>
          <a:xfrm>
            <a:off x="1181100" y="696913"/>
            <a:ext cx="4649788" cy="3487737"/>
          </a:xfrm>
          <a:ln/>
        </p:spPr>
      </p:sp>
      <p:sp>
        <p:nvSpPr>
          <p:cNvPr id="12902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chemeClr val="tx1"/>
              </a:buClr>
              <a:buFont typeface="Wingdings" pitchFamily="2" charset="2"/>
              <a:buChar char="§"/>
            </a:pPr>
            <a:r>
              <a:rPr lang="en-US" altLang="en-US" dirty="0">
                <a:latin typeface="Tahoma" pitchFamily="34" charset="0"/>
              </a:rPr>
              <a:t> Check this notes section throughout the presentation for suggestions on how to utilize slides and additional information that can serve as background information or </a:t>
            </a:r>
            <a:r>
              <a:rPr lang="en-US" altLang="en-US" b="1" dirty="0">
                <a:solidFill>
                  <a:srgbClr val="FF3300"/>
                </a:solidFill>
                <a:latin typeface="Tahoma" pitchFamily="34" charset="0"/>
              </a:rPr>
              <a:t>“talking points”</a:t>
            </a:r>
            <a:r>
              <a:rPr lang="en-US" altLang="en-US" dirty="0">
                <a:latin typeface="Tahoma" pitchFamily="34" charset="0"/>
              </a:rPr>
              <a:t> during your presentation.</a:t>
            </a:r>
          </a:p>
          <a:p>
            <a:pPr eaLnBrk="1" hangingPunct="1">
              <a:buClr>
                <a:schemeClr val="tx1"/>
              </a:buClr>
              <a:buFont typeface="Wingdings" pitchFamily="2" charset="2"/>
              <a:buChar char="§"/>
            </a:pPr>
            <a:r>
              <a:rPr lang="en-US" altLang="en-US" dirty="0">
                <a:latin typeface="Tahoma" pitchFamily="34" charset="0"/>
              </a:rPr>
              <a:t> To view this notes section of the presentation, select the “View” tab, then the “Notes Page” option. </a:t>
            </a:r>
          </a:p>
          <a:p>
            <a:pPr eaLnBrk="1" hangingPunct="1">
              <a:buClr>
                <a:schemeClr val="tx1"/>
              </a:buClr>
              <a:buFont typeface="Wingdings" pitchFamily="2" charset="2"/>
              <a:buChar char="§"/>
            </a:pPr>
            <a:r>
              <a:rPr lang="en-US" altLang="en-US" dirty="0">
                <a:latin typeface="Tahoma" pitchFamily="34" charset="0"/>
              </a:rPr>
              <a:t> NSSE recommends adding your own notes and talking points to this section, then print off a notes version for use during your presentation. To do so, select “File,” then “Print,” then change settings to: “Notes Pages.” </a:t>
            </a:r>
          </a:p>
        </p:txBody>
      </p:sp>
    </p:spTree>
    <p:extLst>
      <p:ext uri="{BB962C8B-B14F-4D97-AF65-F5344CB8AC3E}">
        <p14:creationId xmlns:p14="http://schemas.microsoft.com/office/powerpoint/2010/main" val="160573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803D43C-9BF1-4317-B571-7A2CC0697680}" type="slidenum">
              <a:rPr lang="en-US" altLang="en-US" sz="1100" smtClean="0"/>
              <a:pPr eaLnBrk="1" hangingPunct="1">
                <a:spcBef>
                  <a:spcPct val="0"/>
                </a:spcBef>
              </a:pPr>
              <a:t>10</a:t>
            </a:fld>
            <a:endParaRPr lang="en-US" altLang="en-US" sz="1100" dirty="0"/>
          </a:p>
        </p:txBody>
      </p:sp>
      <p:sp>
        <p:nvSpPr>
          <p:cNvPr id="138243" name="Rectangle 2"/>
          <p:cNvSpPr>
            <a:spLocks noGrp="1" noRot="1" noChangeAspect="1" noChangeArrowheads="1" noTextEdit="1"/>
          </p:cNvSpPr>
          <p:nvPr>
            <p:ph type="sldImg"/>
          </p:nvPr>
        </p:nvSpPr>
        <p:spPr>
          <a:xfrm>
            <a:off x="1181100" y="696913"/>
            <a:ext cx="4649788" cy="3487737"/>
          </a:xfrm>
          <a:ln/>
        </p:spPr>
      </p:sp>
      <p:sp>
        <p:nvSpPr>
          <p:cNvPr id="13824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The NSSE survey asks students to report the frequency with which they engage in activities that represent effective educational practice. Students also record their perceptions of the college environment associated with achievement, satisfaction, and persistence. Then, students estimate their educational and personal growth since starting college. Finally, students provide information about their background, including age, gender, race or ethnicity, living situation, educational status, and major field.</a:t>
            </a:r>
          </a:p>
          <a:p>
            <a:pPr eaLnBrk="1" hangingPunct="1"/>
            <a:endParaRPr lang="en-US" altLang="en-US"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3877091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BD1DDC2-4877-4D5B-AC99-226EA5502596}" type="slidenum">
              <a:rPr lang="en-US" altLang="en-US" sz="1100" smtClean="0"/>
              <a:pPr eaLnBrk="1" hangingPunct="1">
                <a:spcBef>
                  <a:spcPct val="0"/>
                </a:spcBef>
              </a:pPr>
              <a:t>11</a:t>
            </a:fld>
            <a:endParaRPr lang="en-US" altLang="en-US" sz="1100" dirty="0"/>
          </a:p>
        </p:txBody>
      </p:sp>
      <p:sp>
        <p:nvSpPr>
          <p:cNvPr id="139267" name="Rectangle 1031"/>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77" tIns="46589" rIns="93177" bIns="46589" anchor="b"/>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DD946203-2FB3-482F-BD16-350B5EB6F592}" type="slidenum">
              <a:rPr lang="en-US" altLang="en-US">
                <a:solidFill>
                  <a:srgbClr val="000000"/>
                </a:solidFill>
                <a:ea typeface="ヒラギノ角ゴ Pro W3"/>
                <a:cs typeface="ヒラギノ角ゴ Pro W3"/>
                <a:sym typeface="Arial" pitchFamily="34" charset="0"/>
              </a:rPr>
              <a:pPr algn="r" eaLnBrk="1" hangingPunct="1">
                <a:spcBef>
                  <a:spcPct val="0"/>
                </a:spcBef>
              </a:pPr>
              <a:t>11</a:t>
            </a:fld>
            <a:endParaRPr lang="en-US" altLang="en-US" dirty="0">
              <a:solidFill>
                <a:srgbClr val="000000"/>
              </a:solidFill>
              <a:ea typeface="ヒラギノ角ゴ Pro W3"/>
              <a:cs typeface="ヒラギノ角ゴ Pro W3"/>
              <a:sym typeface="Arial" pitchFamily="34" charset="0"/>
            </a:endParaRPr>
          </a:p>
        </p:txBody>
      </p:sp>
      <p:sp>
        <p:nvSpPr>
          <p:cNvPr id="139268" name="Rectangle 1"/>
          <p:cNvSpPr>
            <a:spLocks noGrp="1" noRot="1" noChangeAspect="1" noChangeArrowheads="1" noTextEdit="1"/>
          </p:cNvSpPr>
          <p:nvPr>
            <p:ph type="sldImg"/>
          </p:nvPr>
        </p:nvSpPr>
        <p:spPr>
          <a:xfrm>
            <a:off x="1181100" y="696913"/>
            <a:ext cx="4648200" cy="3486150"/>
          </a:xfrm>
          <a:ln/>
        </p:spPr>
      </p:sp>
      <p:sp>
        <p:nvSpPr>
          <p:cNvPr id="139269" name="Rectangle 2"/>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dirty="0">
              <a:solidFill>
                <a:srgbClr val="000000"/>
              </a:solidFill>
              <a:latin typeface="Tahoma" pitchFamily="34" charset="0"/>
              <a:cs typeface="Arial" pitchFamily="34" charset="0"/>
              <a:sym typeface="Arial" pitchFamily="34" charset="0"/>
            </a:endParaRPr>
          </a:p>
        </p:txBody>
      </p:sp>
    </p:spTree>
    <p:extLst>
      <p:ext uri="{BB962C8B-B14F-4D97-AF65-F5344CB8AC3E}">
        <p14:creationId xmlns:p14="http://schemas.microsoft.com/office/powerpoint/2010/main" val="3367961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3626DB2-6024-4FF8-85CF-C49AF911EF21}" type="slidenum">
              <a:rPr lang="en-US" altLang="en-US" sz="1100" smtClean="0"/>
              <a:pPr eaLnBrk="1" hangingPunct="1">
                <a:spcBef>
                  <a:spcPct val="0"/>
                </a:spcBef>
              </a:pPr>
              <a:t>12</a:t>
            </a:fld>
            <a:endParaRPr lang="en-US" altLang="en-US" sz="1100" dirty="0"/>
          </a:p>
        </p:txBody>
      </p:sp>
      <p:sp>
        <p:nvSpPr>
          <p:cNvPr id="140291" name="Rectangle 2"/>
          <p:cNvSpPr>
            <a:spLocks noGrp="1" noRot="1" noChangeAspect="1" noChangeArrowheads="1" noTextEdit="1"/>
          </p:cNvSpPr>
          <p:nvPr>
            <p:ph type="sldImg"/>
          </p:nvPr>
        </p:nvSpPr>
        <p:spPr>
          <a:xfrm>
            <a:off x="1181100" y="696913"/>
            <a:ext cx="4649788" cy="3487737"/>
          </a:xfrm>
          <a:ln/>
        </p:spPr>
      </p:sp>
      <p:sp>
        <p:nvSpPr>
          <p:cNvPr id="14029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The </a:t>
            </a:r>
            <a:r>
              <a:rPr lang="en-US" altLang="en-US" b="1" dirty="0">
                <a:latin typeface="Tahoma" pitchFamily="34" charset="0"/>
              </a:rPr>
              <a:t>Center for Survey Research</a:t>
            </a:r>
            <a:r>
              <a:rPr lang="en-US" altLang="en-US" dirty="0">
                <a:latin typeface="Tahoma" pitchFamily="34" charset="0"/>
              </a:rPr>
              <a:t> at Indiana University helps NSSE administer the survey in the field. </a:t>
            </a:r>
            <a:r>
              <a:rPr lang="en-US" altLang="en-US" dirty="0">
                <a:latin typeface="Arial" pitchFamily="34" charset="0"/>
              </a:rPr>
              <a:t>See: </a:t>
            </a:r>
            <a:r>
              <a:rPr lang="en-US" altLang="en-US" b="1" u="sng" dirty="0">
                <a:latin typeface="Arial" pitchFamily="34" charset="0"/>
              </a:rPr>
              <a:t>csr.indiana.edu</a:t>
            </a:r>
            <a:r>
              <a:rPr lang="en-US" altLang="en-US" b="1" u="none" dirty="0">
                <a:latin typeface="Arial" pitchFamily="34" charset="0"/>
              </a:rPr>
              <a:t> </a:t>
            </a:r>
            <a:r>
              <a:rPr lang="en-US" altLang="en-US" dirty="0">
                <a:latin typeface="Arial" pitchFamily="34" charset="0"/>
              </a:rPr>
              <a:t>for more information. </a:t>
            </a:r>
            <a:r>
              <a:rPr lang="en-US" altLang="en-US" dirty="0">
                <a:latin typeface="Tahoma" pitchFamily="34" charset="0"/>
              </a:rPr>
              <a:t> </a:t>
            </a:r>
          </a:p>
          <a:p>
            <a:pPr eaLnBrk="1" hangingPunct="1"/>
            <a:endParaRPr lang="en-US" altLang="en-US" dirty="0">
              <a:latin typeface="Tahoma" pitchFamily="34" charset="0"/>
            </a:endParaRPr>
          </a:p>
          <a:p>
            <a:pPr eaLnBrk="1" hangingPunct="1"/>
            <a:r>
              <a:rPr lang="en-US" altLang="en-US" b="1" dirty="0">
                <a:latin typeface="Tahoma" pitchFamily="34" charset="0"/>
              </a:rPr>
              <a:t>NSSE survey design:</a:t>
            </a:r>
          </a:p>
          <a:p>
            <a:pPr eaLnBrk="1" hangingPunct="1">
              <a:buFont typeface="Wingdings" pitchFamily="2" charset="2"/>
              <a:buChar char="§"/>
            </a:pPr>
            <a:r>
              <a:rPr lang="en-US" altLang="en-US" dirty="0">
                <a:latin typeface="Tahoma" pitchFamily="34" charset="0"/>
              </a:rPr>
              <a:t> Relatively short survey </a:t>
            </a:r>
          </a:p>
          <a:p>
            <a:pPr eaLnBrk="1" hangingPunct="1">
              <a:buFont typeface="Wingdings" pitchFamily="2" charset="2"/>
              <a:buChar char="§"/>
            </a:pPr>
            <a:r>
              <a:rPr lang="en-US" altLang="en-US" dirty="0">
                <a:latin typeface="Tahoma" pitchFamily="34" charset="0"/>
              </a:rPr>
              <a:t> Items directly related to college outcomes</a:t>
            </a:r>
          </a:p>
          <a:p>
            <a:pPr eaLnBrk="1" hangingPunct="1">
              <a:buFont typeface="Wingdings" pitchFamily="2" charset="2"/>
              <a:buChar char="§"/>
            </a:pPr>
            <a:r>
              <a:rPr lang="en-US" altLang="en-US" dirty="0">
                <a:latin typeface="Tahoma" pitchFamily="34" charset="0"/>
              </a:rPr>
              <a:t> Administered to first-year and senior students at 4-year institutions</a:t>
            </a:r>
          </a:p>
          <a:p>
            <a:pPr eaLnBrk="1" hangingPunct="1">
              <a:buFont typeface="Wingdings" pitchFamily="2" charset="2"/>
              <a:buChar char="§"/>
            </a:pPr>
            <a:r>
              <a:rPr lang="en-US" altLang="en-US" dirty="0">
                <a:latin typeface="Tahoma" pitchFamily="34" charset="0"/>
              </a:rPr>
              <a:t> Administered directly by a credible third-party survey organization</a:t>
            </a:r>
          </a:p>
          <a:p>
            <a:pPr eaLnBrk="1" hangingPunct="1">
              <a:buFont typeface="Wingdings" pitchFamily="2" charset="2"/>
              <a:buNone/>
            </a:pPr>
            <a:endParaRPr lang="en-US" altLang="en-US" dirty="0">
              <a:latin typeface="Tahoma" pitchFamily="34" charset="0"/>
            </a:endParaRPr>
          </a:p>
        </p:txBody>
      </p:sp>
    </p:spTree>
    <p:extLst>
      <p:ext uri="{BB962C8B-B14F-4D97-AF65-F5344CB8AC3E}">
        <p14:creationId xmlns:p14="http://schemas.microsoft.com/office/powerpoint/2010/main" val="275356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F3FDF8A-3ADB-498C-B16A-D0D25C24CA7E}" type="slidenum">
              <a:rPr lang="en-US" altLang="en-US" sz="1100" smtClean="0"/>
              <a:pPr eaLnBrk="1" hangingPunct="1">
                <a:spcBef>
                  <a:spcPct val="0"/>
                </a:spcBef>
              </a:pPr>
              <a:t>13</a:t>
            </a:fld>
            <a:endParaRPr lang="en-US" altLang="en-US" sz="1100" dirty="0"/>
          </a:p>
        </p:txBody>
      </p:sp>
      <p:sp>
        <p:nvSpPr>
          <p:cNvPr id="141315" name="Rectangle 2"/>
          <p:cNvSpPr>
            <a:spLocks noGrp="1" noRot="1" noChangeAspect="1" noChangeArrowheads="1" noTextEdit="1"/>
          </p:cNvSpPr>
          <p:nvPr>
            <p:ph type="sldImg"/>
          </p:nvPr>
        </p:nvSpPr>
        <p:spPr>
          <a:xfrm>
            <a:off x="1181100" y="696913"/>
            <a:ext cx="4649788" cy="3487737"/>
          </a:xfrm>
          <a:ln/>
        </p:spPr>
      </p:sp>
      <p:sp>
        <p:nvSpPr>
          <p:cNvPr id="14131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solidFill>
                <a:srgbClr val="0000FF"/>
              </a:solidFill>
              <a:latin typeface="Tahoma" pitchFamily="34" charset="0"/>
            </a:endParaRPr>
          </a:p>
        </p:txBody>
      </p:sp>
    </p:spTree>
    <p:extLst>
      <p:ext uri="{BB962C8B-B14F-4D97-AF65-F5344CB8AC3E}">
        <p14:creationId xmlns:p14="http://schemas.microsoft.com/office/powerpoint/2010/main" val="1820921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B8D7700-347B-4700-A874-1D6F54F742B2}" type="slidenum">
              <a:rPr lang="en-US" altLang="en-US" sz="1100" smtClean="0"/>
              <a:pPr eaLnBrk="1" hangingPunct="1">
                <a:spcBef>
                  <a:spcPct val="0"/>
                </a:spcBef>
              </a:pPr>
              <a:t>14</a:t>
            </a:fld>
            <a:endParaRPr lang="en-US" altLang="en-US" sz="1100" dirty="0"/>
          </a:p>
        </p:txBody>
      </p:sp>
      <p:sp>
        <p:nvSpPr>
          <p:cNvPr id="142339" name="Rectangle 2"/>
          <p:cNvSpPr>
            <a:spLocks noGrp="1" noRot="1" noChangeAspect="1" noChangeArrowheads="1" noTextEdit="1"/>
          </p:cNvSpPr>
          <p:nvPr>
            <p:ph type="sldImg"/>
          </p:nvPr>
        </p:nvSpPr>
        <p:spPr>
          <a:xfrm>
            <a:off x="1181100" y="696913"/>
            <a:ext cx="4648200" cy="3486150"/>
          </a:xfrm>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Selected NSSE Results for </a:t>
            </a:r>
            <a:r>
              <a:rPr lang="en-US" dirty="0">
                <a:solidFill>
                  <a:srgbClr val="FF0000"/>
                </a:solidFill>
              </a:rPr>
              <a:t>[Institution]</a:t>
            </a:r>
          </a:p>
        </p:txBody>
      </p:sp>
    </p:spTree>
    <p:extLst>
      <p:ext uri="{BB962C8B-B14F-4D97-AF65-F5344CB8AC3E}">
        <p14:creationId xmlns:p14="http://schemas.microsoft.com/office/powerpoint/2010/main" val="339702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A70C504-28D5-4B39-A840-6ACD19DA1377}" type="slidenum">
              <a:rPr lang="en-US" altLang="en-US" sz="1100" smtClean="0"/>
              <a:pPr eaLnBrk="1" hangingPunct="1">
                <a:spcBef>
                  <a:spcPct val="0"/>
                </a:spcBef>
              </a:pPr>
              <a:t>17</a:t>
            </a:fld>
            <a:endParaRPr lang="en-US" altLang="en-US" sz="1100" dirty="0"/>
          </a:p>
        </p:txBody>
      </p:sp>
      <p:sp>
        <p:nvSpPr>
          <p:cNvPr id="143363" name="Rectangle 2"/>
          <p:cNvSpPr>
            <a:spLocks noGrp="1" noRot="1" noChangeAspect="1" noChangeArrowheads="1" noTextEdit="1"/>
          </p:cNvSpPr>
          <p:nvPr>
            <p:ph type="sldImg"/>
          </p:nvPr>
        </p:nvSpPr>
        <p:spPr>
          <a:xfrm>
            <a:off x="1181100" y="696913"/>
            <a:ext cx="4649788" cy="3487737"/>
          </a:xfrm>
          <a:ln/>
        </p:spPr>
      </p:sp>
      <p:sp>
        <p:nvSpPr>
          <p:cNvPr id="14336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charset="0"/>
                <a:ea typeface="+mn-ea"/>
                <a:cs typeface="+mn-cs"/>
              </a:rPr>
              <a:t>NSSE 2021 participating institutions and students reflect the diversity of bachelor’s-granting colleges and universities in the US with respect to institution type, public or private control, size, region, and locale. A searchable list of participating institutions is on the NSSE website: </a:t>
            </a:r>
            <a:r>
              <a:rPr lang="en-US" sz="1200" b="1" kern="1200" dirty="0">
                <a:solidFill>
                  <a:schemeClr val="tx1"/>
                </a:solidFill>
                <a:effectLst/>
                <a:latin typeface="Arial" charset="0"/>
                <a:ea typeface="+mn-ea"/>
                <a:cs typeface="+mn-cs"/>
              </a:rPr>
              <a:t>nsse.indiana.edu/support-resources/participating-institutions/index.html </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320397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E5C0D32-874E-40D9-BF1F-ABB024607E53}" type="slidenum">
              <a:rPr lang="en-US" altLang="en-US" sz="1100" smtClean="0"/>
              <a:pPr eaLnBrk="1" hangingPunct="1">
                <a:spcBef>
                  <a:spcPct val="0"/>
                </a:spcBef>
              </a:pPr>
              <a:t>18</a:t>
            </a:fld>
            <a:endParaRPr lang="en-US" altLang="en-US" sz="1100" dirty="0"/>
          </a:p>
        </p:txBody>
      </p:sp>
      <p:sp>
        <p:nvSpPr>
          <p:cNvPr id="144387" name="Rectangle 2"/>
          <p:cNvSpPr>
            <a:spLocks noGrp="1" noRot="1" noChangeAspect="1" noChangeArrowheads="1" noTextEdit="1"/>
          </p:cNvSpPr>
          <p:nvPr>
            <p:ph type="sldImg"/>
          </p:nvPr>
        </p:nvSpPr>
        <p:spPr>
          <a:xfrm>
            <a:off x="1181100" y="696913"/>
            <a:ext cx="4649788" cy="3487737"/>
          </a:xfrm>
          <a:ln/>
        </p:spPr>
      </p:sp>
      <p:sp>
        <p:nvSpPr>
          <p:cNvPr id="14438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charset="0"/>
                <a:ea typeface="+mn-ea"/>
                <a:cs typeface="+mn-cs"/>
              </a:rPr>
              <a:t>Note: Percentages are unweighted and may not sum to 100 due to rounding. Institution-reported, using categories provided in IPEDS. NSSE percentages do not include students with “another” or “unknown” sex (0.1% of all respondents) or unknown race/ethnicity (11% of all respondents). The NSSE 2021 sampling frame consists of first-year and senior undergraduates. Data were provided by participating institutions. U.S. percentages are based on data from the 2019 IPEDS Institutional Characteristics and Enrollment data. Includes all class years.</a:t>
            </a:r>
          </a:p>
        </p:txBody>
      </p:sp>
    </p:spTree>
    <p:extLst>
      <p:ext uri="{BB962C8B-B14F-4D97-AF65-F5344CB8AC3E}">
        <p14:creationId xmlns:p14="http://schemas.microsoft.com/office/powerpoint/2010/main" val="2639140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2EE41F2-4555-4762-8203-B987F2DEE577}" type="slidenum">
              <a:rPr lang="en-US" altLang="en-US" sz="1100" smtClean="0"/>
              <a:pPr eaLnBrk="1" hangingPunct="1">
                <a:spcBef>
                  <a:spcPct val="0"/>
                </a:spcBef>
              </a:pPr>
              <a:t>19</a:t>
            </a:fld>
            <a:endParaRPr lang="en-US" altLang="en-US" sz="1100" dirty="0"/>
          </a:p>
        </p:txBody>
      </p:sp>
      <p:sp>
        <p:nvSpPr>
          <p:cNvPr id="145411" name="Rectangle 2"/>
          <p:cNvSpPr>
            <a:spLocks noGrp="1" noRot="1" noChangeAspect="1" noChangeArrowheads="1" noTextEdit="1"/>
          </p:cNvSpPr>
          <p:nvPr>
            <p:ph type="sldImg"/>
          </p:nvPr>
        </p:nvSpPr>
        <p:spPr>
          <a:xfrm>
            <a:off x="1181100" y="696913"/>
            <a:ext cx="4649788" cy="3487737"/>
          </a:xfrm>
          <a:ln/>
        </p:spPr>
      </p:sp>
      <p:sp>
        <p:nvSpPr>
          <p:cNvPr id="14541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Aft>
                <a:spcPct val="10000"/>
              </a:spcAft>
            </a:pPr>
            <a:endParaRPr lang="en-US" altLang="en-US" dirty="0">
              <a:latin typeface="Tahoma" pitchFamily="34" charset="0"/>
            </a:endParaRPr>
          </a:p>
        </p:txBody>
      </p:sp>
    </p:spTree>
    <p:extLst>
      <p:ext uri="{BB962C8B-B14F-4D97-AF65-F5344CB8AC3E}">
        <p14:creationId xmlns:p14="http://schemas.microsoft.com/office/powerpoint/2010/main" val="3570497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E2B1A44-9109-4291-9ECE-EC77F73ECAA6}" type="slidenum">
              <a:rPr lang="en-US" altLang="en-US" sz="1100" smtClean="0"/>
              <a:pPr eaLnBrk="1" hangingPunct="1">
                <a:spcBef>
                  <a:spcPct val="0"/>
                </a:spcBef>
              </a:pPr>
              <a:t>20</a:t>
            </a:fld>
            <a:endParaRPr lang="en-US" altLang="en-US" sz="1100" dirty="0"/>
          </a:p>
        </p:txBody>
      </p:sp>
      <p:sp>
        <p:nvSpPr>
          <p:cNvPr id="146435" name="Rectangle 2"/>
          <p:cNvSpPr>
            <a:spLocks noGrp="1" noRot="1" noChangeAspect="1" noChangeArrowheads="1" noTextEdit="1"/>
          </p:cNvSpPr>
          <p:nvPr>
            <p:ph type="sldImg"/>
          </p:nvPr>
        </p:nvSpPr>
        <p:spPr>
          <a:xfrm>
            <a:off x="1181100" y="696913"/>
            <a:ext cx="4649788" cy="3487737"/>
          </a:xfrm>
          <a:ln/>
        </p:spPr>
      </p:sp>
      <p:sp>
        <p:nvSpPr>
          <p:cNvPr id="14643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charset="0"/>
                <a:ea typeface="+mn-ea"/>
                <a:cs typeface="+mn-cs"/>
              </a:rPr>
              <a:t>The average response rate for U.S. NSSE 2022 was 28% (down from 30% in 2021). The highest response rate among U.S. institutions was 67%, and about </a:t>
            </a:r>
            <a:r>
              <a:rPr lang="en-US" sz="1800" b="0" i="0" u="none" strike="noStrike" baseline="0" dirty="0">
                <a:solidFill>
                  <a:srgbClr val="000000"/>
                </a:solidFill>
                <a:latin typeface="Times New Roman" panose="02020603050405020304" pitchFamily="18" charset="0"/>
              </a:rPr>
              <a:t>and over half achieved a response rate of 25% or higher</a:t>
            </a:r>
            <a:r>
              <a:rPr lang="en-US" sz="1200" kern="1200" dirty="0">
                <a:solidFill>
                  <a:schemeClr val="tx1"/>
                </a:solidFill>
                <a:effectLst/>
                <a:latin typeface="Arial" charset="0"/>
                <a:ea typeface="+mn-ea"/>
                <a:cs typeface="+mn-cs"/>
              </a:rPr>
              <a:t>. Higher average response rates were observed for smaller institutions and at institutions that offered incentives for survey participation.</a:t>
            </a:r>
            <a:endParaRPr lang="en-US" altLang="en-US" dirty="0">
              <a:latin typeface="Tahoma" pitchFamily="34" charset="0"/>
            </a:endParaRPr>
          </a:p>
        </p:txBody>
      </p:sp>
    </p:spTree>
    <p:extLst>
      <p:ext uri="{BB962C8B-B14F-4D97-AF65-F5344CB8AC3E}">
        <p14:creationId xmlns:p14="http://schemas.microsoft.com/office/powerpoint/2010/main" val="1361971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3" tIns="45286" rIns="90573" bIns="45286" anchor="b"/>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5F6C4E08-4BAD-46BD-A768-A530FAE31F75}" type="slidenum">
              <a:rPr lang="en-US" altLang="en-US" sz="1100"/>
              <a:pPr algn="r" eaLnBrk="1" hangingPunct="1">
                <a:spcBef>
                  <a:spcPct val="0"/>
                </a:spcBef>
              </a:pPr>
              <a:t>21</a:t>
            </a:fld>
            <a:endParaRPr lang="en-US" altLang="en-US" sz="1100" dirty="0"/>
          </a:p>
        </p:txBody>
      </p:sp>
      <p:sp>
        <p:nvSpPr>
          <p:cNvPr id="147459" name="Rectangle 2"/>
          <p:cNvSpPr>
            <a:spLocks noGrp="1" noRot="1" noChangeAspect="1" noChangeArrowheads="1" noTextEdit="1"/>
          </p:cNvSpPr>
          <p:nvPr>
            <p:ph type="sldImg"/>
          </p:nvPr>
        </p:nvSpPr>
        <p:spPr>
          <a:xfrm>
            <a:off x="1181100" y="696913"/>
            <a:ext cx="4649788" cy="3487737"/>
          </a:xfrm>
          <a:ln/>
        </p:spPr>
      </p:sp>
      <p:sp>
        <p:nvSpPr>
          <p:cNvPr id="147460"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Aft>
                <a:spcPct val="10000"/>
              </a:spcAft>
            </a:pPr>
            <a:endParaRPr lang="en-US" altLang="en-US" dirty="0">
              <a:latin typeface="Tahoma" pitchFamily="34" charset="0"/>
            </a:endParaRPr>
          </a:p>
        </p:txBody>
      </p:sp>
    </p:spTree>
    <p:extLst>
      <p:ext uri="{BB962C8B-B14F-4D97-AF65-F5344CB8AC3E}">
        <p14:creationId xmlns:p14="http://schemas.microsoft.com/office/powerpoint/2010/main" val="3607090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C0D5BD8-7571-4E76-8006-1F0803C7E139}" type="slidenum">
              <a:rPr lang="en-US" altLang="en-US" sz="1100" smtClean="0"/>
              <a:pPr eaLnBrk="1" hangingPunct="1">
                <a:spcBef>
                  <a:spcPct val="0"/>
                </a:spcBef>
              </a:pPr>
              <a:t>2</a:t>
            </a:fld>
            <a:endParaRPr lang="en-US" altLang="en-US" sz="1100" dirty="0"/>
          </a:p>
        </p:txBody>
      </p:sp>
      <p:sp>
        <p:nvSpPr>
          <p:cNvPr id="130051" name="Rectangle 2"/>
          <p:cNvSpPr>
            <a:spLocks noGrp="1" noRot="1" noChangeAspect="1" noChangeArrowheads="1" noTextEdit="1"/>
          </p:cNvSpPr>
          <p:nvPr>
            <p:ph type="sldImg"/>
          </p:nvPr>
        </p:nvSpPr>
        <p:spPr>
          <a:xfrm>
            <a:off x="1181100" y="696913"/>
            <a:ext cx="4649788" cy="3487737"/>
          </a:xfrm>
          <a:ln/>
        </p:spPr>
      </p:sp>
      <p:sp>
        <p:nvSpPr>
          <p:cNvPr id="13005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itchFamily="2" charset="2"/>
              <a:buNone/>
            </a:pPr>
            <a:r>
              <a:rPr lang="en-US" altLang="en-US" dirty="0">
                <a:latin typeface="Tahoma" pitchFamily="34" charset="0"/>
              </a:rPr>
              <a:t>Replace all text </a:t>
            </a:r>
            <a:r>
              <a:rPr lang="en-US" altLang="en-US" b="1" dirty="0">
                <a:solidFill>
                  <a:srgbClr val="FF0000"/>
                </a:solidFill>
                <a:latin typeface="Tahoma" pitchFamily="34" charset="0"/>
              </a:rPr>
              <a:t>in red</a:t>
            </a:r>
            <a:r>
              <a:rPr lang="en-US" altLang="en-US" dirty="0">
                <a:solidFill>
                  <a:srgbClr val="FF0000"/>
                </a:solidFill>
                <a:latin typeface="Tahoma" pitchFamily="34" charset="0"/>
              </a:rPr>
              <a:t> </a:t>
            </a:r>
            <a:r>
              <a:rPr lang="en-US" altLang="en-US" dirty="0">
                <a:latin typeface="Tahoma" pitchFamily="34" charset="0"/>
              </a:rPr>
              <a:t>with institutional information. You may also want to replace the photos</a:t>
            </a:r>
            <a:r>
              <a:rPr lang="en-US" altLang="en-US" baseline="0" dirty="0">
                <a:latin typeface="Tahoma" pitchFamily="34" charset="0"/>
              </a:rPr>
              <a:t> here and throughout with images from your campus.</a:t>
            </a:r>
            <a:endParaRPr lang="en-US" altLang="en-US" dirty="0">
              <a:latin typeface="Tahoma" pitchFamily="34" charset="0"/>
            </a:endParaRPr>
          </a:p>
          <a:p>
            <a:pPr eaLnBrk="1" hangingPunct="1"/>
            <a:endParaRPr lang="en-US" altLang="en-US" dirty="0">
              <a:latin typeface="Tahoma" pitchFamily="34" charset="0"/>
            </a:endParaRPr>
          </a:p>
          <a:p>
            <a:pPr eaLnBrk="1" hangingPunct="1"/>
            <a:r>
              <a:rPr lang="en-US" altLang="en-US" dirty="0">
                <a:latin typeface="Tahoma" pitchFamily="34" charset="0"/>
              </a:rPr>
              <a:t>Insert Presenter Name(s) Here</a:t>
            </a:r>
          </a:p>
          <a:p>
            <a:pPr eaLnBrk="1" hangingPunct="1"/>
            <a:r>
              <a:rPr lang="en-US" altLang="en-US" dirty="0">
                <a:latin typeface="Tahoma" pitchFamily="34" charset="0"/>
              </a:rPr>
              <a:t>Insert Presentation Date</a:t>
            </a:r>
          </a:p>
          <a:p>
            <a:pPr eaLnBrk="1" hangingPunct="1"/>
            <a:endParaRPr lang="en-US" altLang="en-US" dirty="0">
              <a:latin typeface="Tahoma" pitchFamily="34" charset="0"/>
            </a:endParaRPr>
          </a:p>
          <a:p>
            <a:pPr eaLnBrk="1" hangingPunct="1"/>
            <a:endParaRPr lang="en-US" altLang="en-US"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2610355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629B54F-1C7A-4D16-9919-F89E254D3C15}" type="slidenum">
              <a:rPr lang="en-US" altLang="en-US" sz="1100" smtClean="0"/>
              <a:pPr eaLnBrk="1" hangingPunct="1">
                <a:spcBef>
                  <a:spcPct val="0"/>
                </a:spcBef>
              </a:pPr>
              <a:t>22</a:t>
            </a:fld>
            <a:endParaRPr lang="en-US" altLang="en-US" sz="1100" dirty="0"/>
          </a:p>
        </p:txBody>
      </p:sp>
      <p:sp>
        <p:nvSpPr>
          <p:cNvPr id="148483" name="Rectangle 2"/>
          <p:cNvSpPr>
            <a:spLocks noGrp="1" noRot="1" noChangeAspect="1" noChangeArrowheads="1" noTextEdit="1"/>
          </p:cNvSpPr>
          <p:nvPr>
            <p:ph type="sldImg"/>
          </p:nvPr>
        </p:nvSpPr>
        <p:spPr>
          <a:xfrm>
            <a:off x="1181100" y="696913"/>
            <a:ext cx="4649788" cy="3487737"/>
          </a:xfrm>
          <a:ln/>
        </p:spPr>
      </p:sp>
      <p:sp>
        <p:nvSpPr>
          <p:cNvPr id="14848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This is a “snip” from the Snapshot. You can copy</a:t>
            </a:r>
            <a:r>
              <a:rPr lang="en-US" altLang="en-US" baseline="0" dirty="0">
                <a:latin typeface="Tahoma" pitchFamily="34" charset="0"/>
              </a:rPr>
              <a:t> and paste this image from your snapshot directly into this slide for presentation. </a:t>
            </a:r>
          </a:p>
          <a:p>
            <a:pPr eaLnBrk="1" hangingPunct="1"/>
            <a:endParaRPr lang="en-US" altLang="en-US" baseline="0" dirty="0">
              <a:latin typeface="Tahoma" pitchFamily="34" charset="0"/>
            </a:endParaRPr>
          </a:p>
          <a:p>
            <a:pPr eaLnBrk="1" hangingPunct="1"/>
            <a:r>
              <a:rPr lang="en-US" sz="1200" b="1" i="0" u="none" strike="noStrike" kern="1200" baseline="0" dirty="0">
                <a:solidFill>
                  <a:schemeClr val="tx1"/>
                </a:solidFill>
                <a:latin typeface="Arial" charset="0"/>
                <a:ea typeface="+mn-ea"/>
                <a:cs typeface="+mn-cs"/>
              </a:rPr>
              <a:t>Engagement Indicators: </a:t>
            </a:r>
            <a:r>
              <a:rPr lang="en-US" sz="1200" b="0" i="0" u="none" strike="noStrike" kern="1200" baseline="0" dirty="0">
                <a:solidFill>
                  <a:schemeClr val="tx1"/>
                </a:solidFill>
                <a:latin typeface="Arial" charset="0"/>
                <a:ea typeface="+mn-ea"/>
                <a:cs typeface="+mn-cs"/>
              </a:rPr>
              <a:t>Sets of items are grouped into ten Engagement Indicators, which fit within four themes of engagement. At right are summary results for your institution. For details, see your </a:t>
            </a:r>
            <a:r>
              <a:rPr lang="en-US" sz="1200" b="0" i="1" u="none" strike="noStrike" kern="1200" baseline="0" dirty="0">
                <a:solidFill>
                  <a:schemeClr val="tx1"/>
                </a:solidFill>
                <a:latin typeface="Arial" charset="0"/>
                <a:ea typeface="+mn-ea"/>
                <a:cs typeface="+mn-cs"/>
              </a:rPr>
              <a:t>Engagement Indicators </a:t>
            </a:r>
            <a:r>
              <a:rPr lang="en-US" sz="1200" b="0" i="0" u="none" strike="noStrike" kern="1200" baseline="0" dirty="0">
                <a:solidFill>
                  <a:schemeClr val="tx1"/>
                </a:solidFill>
                <a:latin typeface="Arial" charset="0"/>
                <a:ea typeface="+mn-ea"/>
                <a:cs typeface="+mn-cs"/>
              </a:rPr>
              <a:t>report.</a:t>
            </a:r>
            <a:endParaRPr lang="en-US" altLang="en-US" dirty="0">
              <a:latin typeface="Tahoma" pitchFamily="34" charset="0"/>
            </a:endParaRPr>
          </a:p>
          <a:p>
            <a:pPr eaLnBrk="1" hangingPunct="1"/>
            <a:endParaRPr lang="en-US" altLang="en-US"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40037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629B54F-1C7A-4D16-9919-F89E254D3C15}" type="slidenum">
              <a:rPr lang="en-US" altLang="en-US" sz="1100" smtClean="0"/>
              <a:pPr eaLnBrk="1" hangingPunct="1">
                <a:spcBef>
                  <a:spcPct val="0"/>
                </a:spcBef>
              </a:pPr>
              <a:t>23</a:t>
            </a:fld>
            <a:endParaRPr lang="en-US" altLang="en-US" sz="1100" dirty="0"/>
          </a:p>
        </p:txBody>
      </p:sp>
      <p:sp>
        <p:nvSpPr>
          <p:cNvPr id="148483" name="Rectangle 2"/>
          <p:cNvSpPr>
            <a:spLocks noGrp="1" noRot="1" noChangeAspect="1" noChangeArrowheads="1" noTextEdit="1"/>
          </p:cNvSpPr>
          <p:nvPr>
            <p:ph type="sldImg"/>
          </p:nvPr>
        </p:nvSpPr>
        <p:spPr>
          <a:xfrm>
            <a:off x="1181100" y="696913"/>
            <a:ext cx="4649788" cy="3487737"/>
          </a:xfrm>
          <a:ln/>
        </p:spPr>
      </p:sp>
      <p:sp>
        <p:nvSpPr>
          <p:cNvPr id="14848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This is a “snip” from the Snapshot. You can copy</a:t>
            </a:r>
            <a:r>
              <a:rPr lang="en-US" altLang="en-US" baseline="0" dirty="0">
                <a:latin typeface="Tahoma" pitchFamily="34" charset="0"/>
              </a:rPr>
              <a:t> and paste images from your Snapshot directly into this slide for presentation. This slide is showing the highest and lowest performing items for first-year students at [Institution] compared to the peer group that was selected for use in the Snapshot.</a:t>
            </a:r>
            <a:endParaRPr lang="en-US" altLang="en-US" dirty="0">
              <a:latin typeface="Tahoma" pitchFamily="34" charset="0"/>
            </a:endParaRPr>
          </a:p>
          <a:p>
            <a:pPr eaLnBrk="1" hangingPunct="1"/>
            <a:endParaRPr lang="en-US" altLang="en-US"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1591507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629B54F-1C7A-4D16-9919-F89E254D3C15}" type="slidenum">
              <a:rPr lang="en-US" altLang="en-US" sz="1100" smtClean="0"/>
              <a:pPr eaLnBrk="1" hangingPunct="1">
                <a:spcBef>
                  <a:spcPct val="0"/>
                </a:spcBef>
              </a:pPr>
              <a:t>24</a:t>
            </a:fld>
            <a:endParaRPr lang="en-US" altLang="en-US" sz="1100" dirty="0"/>
          </a:p>
        </p:txBody>
      </p:sp>
      <p:sp>
        <p:nvSpPr>
          <p:cNvPr id="148483" name="Rectangle 2"/>
          <p:cNvSpPr>
            <a:spLocks noGrp="1" noRot="1" noChangeAspect="1" noChangeArrowheads="1" noTextEdit="1"/>
          </p:cNvSpPr>
          <p:nvPr>
            <p:ph type="sldImg"/>
          </p:nvPr>
        </p:nvSpPr>
        <p:spPr>
          <a:xfrm>
            <a:off x="1181100" y="696913"/>
            <a:ext cx="4649788" cy="3487737"/>
          </a:xfrm>
          <a:ln/>
        </p:spPr>
      </p:sp>
      <p:sp>
        <p:nvSpPr>
          <p:cNvPr id="14848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This is a “snip” from the Snapshot. You can copy</a:t>
            </a:r>
            <a:r>
              <a:rPr lang="en-US" altLang="en-US" baseline="0" dirty="0">
                <a:latin typeface="Tahoma" pitchFamily="34" charset="0"/>
              </a:rPr>
              <a:t> and paste images from your Snapshot directly into this slide for presentation. This slide is showing the highest and lowest performing items for seniors at [Institution] compared to the peer group that was selected for use in the Snapshot.</a:t>
            </a:r>
            <a:endParaRPr lang="en-US" altLang="en-US" dirty="0">
              <a:latin typeface="Tahoma" pitchFamily="34" charset="0"/>
            </a:endParaRPr>
          </a:p>
          <a:p>
            <a:pPr eaLnBrk="1" hangingPunct="1"/>
            <a:endParaRPr lang="en-US" altLang="en-US"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317765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629B54F-1C7A-4D16-9919-F89E254D3C15}" type="slidenum">
              <a:rPr lang="en-US" altLang="en-US" sz="1100" smtClean="0"/>
              <a:pPr eaLnBrk="1" hangingPunct="1">
                <a:spcBef>
                  <a:spcPct val="0"/>
                </a:spcBef>
              </a:pPr>
              <a:t>25</a:t>
            </a:fld>
            <a:endParaRPr lang="en-US" altLang="en-US" sz="1100" dirty="0"/>
          </a:p>
        </p:txBody>
      </p:sp>
      <p:sp>
        <p:nvSpPr>
          <p:cNvPr id="148483" name="Rectangle 2"/>
          <p:cNvSpPr>
            <a:spLocks noGrp="1" noRot="1" noChangeAspect="1" noChangeArrowheads="1" noTextEdit="1"/>
          </p:cNvSpPr>
          <p:nvPr>
            <p:ph type="sldImg"/>
          </p:nvPr>
        </p:nvSpPr>
        <p:spPr>
          <a:xfrm>
            <a:off x="1181100" y="696913"/>
            <a:ext cx="4649788" cy="3487737"/>
          </a:xfrm>
          <a:ln/>
        </p:spPr>
      </p:sp>
      <p:sp>
        <p:nvSpPr>
          <p:cNvPr id="14848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These numbers for your institution can be found in the </a:t>
            </a:r>
            <a:r>
              <a:rPr lang="en-US" altLang="en-US" i="1" dirty="0">
                <a:latin typeface="Tahoma" pitchFamily="34" charset="0"/>
              </a:rPr>
              <a:t>NSSE 2022 Frequencies</a:t>
            </a:r>
            <a:r>
              <a:rPr lang="en-US" altLang="en-US" i="1" baseline="0" dirty="0">
                <a:latin typeface="Tahoma" pitchFamily="34" charset="0"/>
              </a:rPr>
              <a:t> and Statistical Comparisons.</a:t>
            </a:r>
          </a:p>
          <a:p>
            <a:pPr eaLnBrk="1" hangingPunct="1"/>
            <a:endParaRPr lang="en-US" altLang="en-US" i="1" dirty="0">
              <a:latin typeface="Tahoma" pitchFamily="34" charset="0"/>
            </a:endParaRPr>
          </a:p>
          <a:p>
            <a:pPr eaLnBrk="1" hangingPunct="1"/>
            <a:r>
              <a:rPr lang="en-US" altLang="en-US" dirty="0">
                <a:latin typeface="Tahoma" pitchFamily="34" charset="0"/>
              </a:rPr>
              <a:t>To modify this chart, double click on the chart, select the “sheet 1” tab and insert your data, then select the “chart” tab.</a:t>
            </a:r>
          </a:p>
          <a:p>
            <a:pPr eaLnBrk="1" hangingPunct="1"/>
            <a:endParaRPr lang="en-US" altLang="en-US"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1154601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E20F4A1-BC0D-4107-9533-216B3C0BB5EA}" type="slidenum">
              <a:rPr lang="en-US" altLang="en-US" sz="1100" smtClean="0"/>
              <a:pPr eaLnBrk="1" hangingPunct="1">
                <a:spcBef>
                  <a:spcPct val="0"/>
                </a:spcBef>
              </a:pPr>
              <a:t>26</a:t>
            </a:fld>
            <a:endParaRPr lang="en-US" altLang="en-US" sz="1100" dirty="0"/>
          </a:p>
        </p:txBody>
      </p:sp>
      <p:sp>
        <p:nvSpPr>
          <p:cNvPr id="149507" name="Rectangle 2"/>
          <p:cNvSpPr>
            <a:spLocks noGrp="1" noRot="1" noChangeAspect="1" noChangeArrowheads="1" noTextEdit="1"/>
          </p:cNvSpPr>
          <p:nvPr>
            <p:ph type="sldImg"/>
          </p:nvPr>
        </p:nvSpPr>
        <p:spPr>
          <a:xfrm>
            <a:off x="1220788" y="685800"/>
            <a:ext cx="4645025" cy="3484563"/>
          </a:xfrm>
          <a:ln/>
        </p:spPr>
      </p:sp>
      <p:sp>
        <p:nvSpPr>
          <p:cNvPr id="14950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These</a:t>
            </a:r>
            <a:r>
              <a:rPr lang="en-US" altLang="en-US" baseline="0" dirty="0">
                <a:latin typeface="Tahoma" pitchFamily="34" charset="0"/>
              </a:rPr>
              <a:t> n</a:t>
            </a:r>
            <a:r>
              <a:rPr lang="en-US" altLang="en-US" dirty="0">
                <a:latin typeface="Tahoma" pitchFamily="34" charset="0"/>
              </a:rPr>
              <a:t>umbers for your institution can be found in the </a:t>
            </a:r>
            <a:r>
              <a:rPr lang="en-US" altLang="en-US" i="1" dirty="0">
                <a:latin typeface="Tahoma" pitchFamily="34" charset="0"/>
              </a:rPr>
              <a:t>NSSE 2022 Frequencies</a:t>
            </a:r>
            <a:r>
              <a:rPr lang="en-US" altLang="en-US" i="1" baseline="0" dirty="0">
                <a:latin typeface="Tahoma" pitchFamily="34" charset="0"/>
              </a:rPr>
              <a:t> and Statistical Comparisons.</a:t>
            </a:r>
          </a:p>
          <a:p>
            <a:pPr eaLnBrk="1" hangingPunct="1"/>
            <a:endParaRPr lang="en-US" altLang="en-US" i="1" dirty="0">
              <a:latin typeface="Tahoma" pitchFamily="34" charset="0"/>
            </a:endParaRPr>
          </a:p>
          <a:p>
            <a:pPr eaLnBrk="1" hangingPunct="1"/>
            <a:r>
              <a:rPr lang="en-US" altLang="en-US" dirty="0">
                <a:latin typeface="Tahoma" pitchFamily="34" charset="0"/>
              </a:rPr>
              <a:t>To modify this chart, double click on the chart, select the “sheet 1” tab and insert your data, then select the “chart” tab.</a:t>
            </a:r>
          </a:p>
          <a:p>
            <a:pPr eaLnBrk="1" hangingPunct="1"/>
            <a:endParaRPr lang="en-US" altLang="en-US" dirty="0">
              <a:latin typeface="Tahoma" pitchFamily="34" charset="0"/>
            </a:endParaRPr>
          </a:p>
        </p:txBody>
      </p:sp>
    </p:spTree>
    <p:extLst>
      <p:ext uri="{BB962C8B-B14F-4D97-AF65-F5344CB8AC3E}">
        <p14:creationId xmlns:p14="http://schemas.microsoft.com/office/powerpoint/2010/main" val="1028562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9B2466B-A1B8-4C98-BF25-EC8B7DA6CFFC}" type="slidenum">
              <a:rPr lang="en-US" altLang="en-US" sz="1100" smtClean="0"/>
              <a:pPr eaLnBrk="1" hangingPunct="1">
                <a:spcBef>
                  <a:spcPct val="0"/>
                </a:spcBef>
              </a:pPr>
              <a:t>27</a:t>
            </a:fld>
            <a:endParaRPr lang="en-US" altLang="en-US" sz="1100" dirty="0"/>
          </a:p>
        </p:txBody>
      </p:sp>
      <p:sp>
        <p:nvSpPr>
          <p:cNvPr id="150531" name="Rectangle 2"/>
          <p:cNvSpPr>
            <a:spLocks noGrp="1" noRot="1" noChangeAspect="1" noChangeArrowheads="1" noTextEdit="1"/>
          </p:cNvSpPr>
          <p:nvPr>
            <p:ph type="sldImg"/>
          </p:nvPr>
        </p:nvSpPr>
        <p:spPr>
          <a:xfrm>
            <a:off x="1220788" y="685800"/>
            <a:ext cx="4645025" cy="3484563"/>
          </a:xfrm>
          <a:ln/>
        </p:spPr>
      </p:sp>
      <p:sp>
        <p:nvSpPr>
          <p:cNvPr id="15053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These numbers for your institution can be found in the </a:t>
            </a:r>
            <a:r>
              <a:rPr lang="en-US" altLang="en-US" i="1" dirty="0">
                <a:latin typeface="Tahoma" pitchFamily="34" charset="0"/>
              </a:rPr>
              <a:t>NSSE 2022 Frequencies</a:t>
            </a:r>
            <a:r>
              <a:rPr lang="en-US" altLang="en-US" i="1" baseline="0" dirty="0">
                <a:latin typeface="Tahoma" pitchFamily="34" charset="0"/>
              </a:rPr>
              <a:t> and Statistical Comparisons.</a:t>
            </a:r>
          </a:p>
          <a:p>
            <a:pPr eaLnBrk="1" hangingPunct="1"/>
            <a:endParaRPr lang="en-US" altLang="en-US" i="1" dirty="0">
              <a:latin typeface="Tahoma" pitchFamily="34" charset="0"/>
            </a:endParaRPr>
          </a:p>
          <a:p>
            <a:pPr eaLnBrk="1" hangingPunct="1"/>
            <a:r>
              <a:rPr lang="en-US" altLang="en-US" dirty="0">
                <a:latin typeface="Tahoma" pitchFamily="34" charset="0"/>
              </a:rPr>
              <a:t>To modify this chart, double click on the chart, select the “sheet 1” tab and insert your data, then select the “chart” tab.</a:t>
            </a:r>
          </a:p>
          <a:p>
            <a:pPr eaLnBrk="1" hangingPunct="1"/>
            <a:endParaRPr lang="en-US" altLang="en-US" dirty="0">
              <a:latin typeface="Tahoma" pitchFamily="34" charset="0"/>
            </a:endParaRPr>
          </a:p>
        </p:txBody>
      </p:sp>
    </p:spTree>
    <p:extLst>
      <p:ext uri="{BB962C8B-B14F-4D97-AF65-F5344CB8AC3E}">
        <p14:creationId xmlns:p14="http://schemas.microsoft.com/office/powerpoint/2010/main" val="2234690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9B2466B-A1B8-4C98-BF25-EC8B7DA6CFFC}" type="slidenum">
              <a:rPr lang="en-US" altLang="en-US" sz="1100" smtClean="0"/>
              <a:pPr eaLnBrk="1" hangingPunct="1">
                <a:spcBef>
                  <a:spcPct val="0"/>
                </a:spcBef>
              </a:pPr>
              <a:t>28</a:t>
            </a:fld>
            <a:endParaRPr lang="en-US" altLang="en-US" sz="1100" dirty="0"/>
          </a:p>
        </p:txBody>
      </p:sp>
      <p:sp>
        <p:nvSpPr>
          <p:cNvPr id="150531" name="Rectangle 2"/>
          <p:cNvSpPr>
            <a:spLocks noGrp="1" noRot="1" noChangeAspect="1" noChangeArrowheads="1" noTextEdit="1"/>
          </p:cNvSpPr>
          <p:nvPr>
            <p:ph type="sldImg"/>
          </p:nvPr>
        </p:nvSpPr>
        <p:spPr>
          <a:xfrm>
            <a:off x="1220788" y="685800"/>
            <a:ext cx="4645025" cy="3484563"/>
          </a:xfrm>
          <a:ln/>
        </p:spPr>
      </p:sp>
      <p:sp>
        <p:nvSpPr>
          <p:cNvPr id="15053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These numbers for your institution can be found in the </a:t>
            </a:r>
            <a:r>
              <a:rPr lang="en-US" altLang="en-US" i="1" dirty="0">
                <a:latin typeface="Tahoma" pitchFamily="34" charset="0"/>
              </a:rPr>
              <a:t>NSSE 2022</a:t>
            </a:r>
            <a:r>
              <a:rPr lang="en-US" altLang="en-US" i="1" baseline="0" dirty="0">
                <a:latin typeface="Tahoma" pitchFamily="34" charset="0"/>
              </a:rPr>
              <a:t> </a:t>
            </a:r>
            <a:r>
              <a:rPr lang="en-US" altLang="en-US" i="1" dirty="0">
                <a:latin typeface="Tahoma" pitchFamily="34" charset="0"/>
              </a:rPr>
              <a:t>Engagement Indicators</a:t>
            </a:r>
            <a:r>
              <a:rPr lang="en-US" altLang="en-US" i="1" baseline="0" dirty="0">
                <a:latin typeface="Tahoma" pitchFamily="34" charset="0"/>
              </a:rPr>
              <a:t>.</a:t>
            </a:r>
          </a:p>
          <a:p>
            <a:pPr eaLnBrk="1" hangingPunct="1"/>
            <a:endParaRPr lang="en-US" altLang="en-US" i="1" dirty="0">
              <a:latin typeface="Tahoma" pitchFamily="34" charset="0"/>
            </a:endParaRPr>
          </a:p>
          <a:p>
            <a:pPr eaLnBrk="1" hangingPunct="1"/>
            <a:r>
              <a:rPr lang="en-US" altLang="en-US" dirty="0">
                <a:latin typeface="Tahoma" pitchFamily="34" charset="0"/>
              </a:rPr>
              <a:t>To modify this chart, double click on the chart, select the “sheet 1” tab and insert your data, then select the “chart” tab.</a:t>
            </a:r>
          </a:p>
          <a:p>
            <a:pPr eaLnBrk="1" hangingPunct="1"/>
            <a:endParaRPr lang="en-US" altLang="en-US" dirty="0">
              <a:latin typeface="Tahoma" pitchFamily="34" charset="0"/>
            </a:endParaRPr>
          </a:p>
        </p:txBody>
      </p:sp>
    </p:spTree>
    <p:extLst>
      <p:ext uri="{BB962C8B-B14F-4D97-AF65-F5344CB8AC3E}">
        <p14:creationId xmlns:p14="http://schemas.microsoft.com/office/powerpoint/2010/main" val="1531864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9B2466B-A1B8-4C98-BF25-EC8B7DA6CFFC}" type="slidenum">
              <a:rPr lang="en-US" altLang="en-US" sz="1100" smtClean="0"/>
              <a:pPr eaLnBrk="1" hangingPunct="1">
                <a:spcBef>
                  <a:spcPct val="0"/>
                </a:spcBef>
              </a:pPr>
              <a:t>29</a:t>
            </a:fld>
            <a:endParaRPr lang="en-US" altLang="en-US" sz="1100" dirty="0"/>
          </a:p>
        </p:txBody>
      </p:sp>
      <p:sp>
        <p:nvSpPr>
          <p:cNvPr id="150531" name="Rectangle 2"/>
          <p:cNvSpPr>
            <a:spLocks noGrp="1" noRot="1" noChangeAspect="1" noChangeArrowheads="1" noTextEdit="1"/>
          </p:cNvSpPr>
          <p:nvPr>
            <p:ph type="sldImg"/>
          </p:nvPr>
        </p:nvSpPr>
        <p:spPr>
          <a:xfrm>
            <a:off x="1220788" y="685800"/>
            <a:ext cx="4645025" cy="3484563"/>
          </a:xfrm>
          <a:ln/>
        </p:spPr>
      </p:sp>
      <p:sp>
        <p:nvSpPr>
          <p:cNvPr id="15053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These numbers for your institution can be found in the </a:t>
            </a:r>
            <a:r>
              <a:rPr lang="en-US" altLang="en-US" i="1" dirty="0">
                <a:latin typeface="Tahoma" pitchFamily="34" charset="0"/>
              </a:rPr>
              <a:t>NSSE 2022 Frequencies</a:t>
            </a:r>
            <a:r>
              <a:rPr lang="en-US" altLang="en-US" i="1" baseline="0" dirty="0">
                <a:latin typeface="Tahoma" pitchFamily="34" charset="0"/>
              </a:rPr>
              <a:t> and Statistical Comparisons.</a:t>
            </a:r>
          </a:p>
          <a:p>
            <a:pPr eaLnBrk="1" hangingPunct="1"/>
            <a:endParaRPr lang="en-US" altLang="en-US" i="1" dirty="0">
              <a:latin typeface="Tahoma" pitchFamily="34" charset="0"/>
            </a:endParaRPr>
          </a:p>
          <a:p>
            <a:pPr eaLnBrk="1" hangingPunct="1"/>
            <a:r>
              <a:rPr lang="en-US" altLang="en-US" dirty="0">
                <a:latin typeface="Tahoma" pitchFamily="34" charset="0"/>
              </a:rPr>
              <a:t>To modify this chart, double click on the chart, select the “sheet 1” tab and insert your data, then select the “chart” tab.</a:t>
            </a:r>
          </a:p>
          <a:p>
            <a:pPr eaLnBrk="1" hangingPunct="1"/>
            <a:endParaRPr lang="en-US" altLang="en-US" dirty="0">
              <a:latin typeface="Tahoma" pitchFamily="34" charset="0"/>
            </a:endParaRPr>
          </a:p>
        </p:txBody>
      </p:sp>
    </p:spTree>
    <p:extLst>
      <p:ext uri="{BB962C8B-B14F-4D97-AF65-F5344CB8AC3E}">
        <p14:creationId xmlns:p14="http://schemas.microsoft.com/office/powerpoint/2010/main" val="2050417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9B2466B-A1B8-4C98-BF25-EC8B7DA6CFFC}" type="slidenum">
              <a:rPr lang="en-US" altLang="en-US" sz="1100" smtClean="0"/>
              <a:pPr eaLnBrk="1" hangingPunct="1">
                <a:spcBef>
                  <a:spcPct val="0"/>
                </a:spcBef>
              </a:pPr>
              <a:t>30</a:t>
            </a:fld>
            <a:endParaRPr lang="en-US" altLang="en-US" sz="1100" dirty="0"/>
          </a:p>
        </p:txBody>
      </p:sp>
      <p:sp>
        <p:nvSpPr>
          <p:cNvPr id="150531" name="Rectangle 2"/>
          <p:cNvSpPr>
            <a:spLocks noGrp="1" noRot="1" noChangeAspect="1" noChangeArrowheads="1" noTextEdit="1"/>
          </p:cNvSpPr>
          <p:nvPr>
            <p:ph type="sldImg"/>
          </p:nvPr>
        </p:nvSpPr>
        <p:spPr>
          <a:xfrm>
            <a:off x="1220788" y="685800"/>
            <a:ext cx="4645025" cy="3484563"/>
          </a:xfrm>
          <a:ln/>
        </p:spPr>
      </p:sp>
      <p:sp>
        <p:nvSpPr>
          <p:cNvPr id="15053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These numbers for your institution can be found in the </a:t>
            </a:r>
            <a:r>
              <a:rPr lang="en-US" altLang="en-US" i="1" dirty="0">
                <a:latin typeface="Tahoma" pitchFamily="34" charset="0"/>
              </a:rPr>
              <a:t>NSSE 2022</a:t>
            </a:r>
            <a:r>
              <a:rPr lang="en-US" altLang="en-US" i="1" baseline="0" dirty="0">
                <a:latin typeface="Tahoma" pitchFamily="34" charset="0"/>
              </a:rPr>
              <a:t> </a:t>
            </a:r>
            <a:r>
              <a:rPr lang="en-US" altLang="en-US" i="1" dirty="0">
                <a:latin typeface="Tahoma" pitchFamily="34" charset="0"/>
              </a:rPr>
              <a:t>Engagement Indicators</a:t>
            </a:r>
            <a:r>
              <a:rPr lang="en-US" altLang="en-US" i="1" baseline="0" dirty="0">
                <a:latin typeface="Tahoma" pitchFamily="34" charset="0"/>
              </a:rPr>
              <a:t>.</a:t>
            </a:r>
          </a:p>
          <a:p>
            <a:pPr eaLnBrk="1" hangingPunct="1"/>
            <a:endParaRPr lang="en-US" altLang="en-US" i="1" dirty="0">
              <a:latin typeface="Tahoma" pitchFamily="34" charset="0"/>
            </a:endParaRPr>
          </a:p>
          <a:p>
            <a:pPr eaLnBrk="1" hangingPunct="1"/>
            <a:r>
              <a:rPr lang="en-US" altLang="en-US" dirty="0">
                <a:latin typeface="Tahoma" pitchFamily="34" charset="0"/>
              </a:rPr>
              <a:t>To modify this chart, double click on the chart, select the “sheet 1” tab and insert your data, then select the “chart” tab.</a:t>
            </a:r>
          </a:p>
          <a:p>
            <a:pPr eaLnBrk="1" hangingPunct="1"/>
            <a:endParaRPr lang="en-US" altLang="en-US" dirty="0">
              <a:latin typeface="Tahoma" pitchFamily="34" charset="0"/>
            </a:endParaRPr>
          </a:p>
        </p:txBody>
      </p:sp>
    </p:spTree>
    <p:extLst>
      <p:ext uri="{BB962C8B-B14F-4D97-AF65-F5344CB8AC3E}">
        <p14:creationId xmlns:p14="http://schemas.microsoft.com/office/powerpoint/2010/main" val="864143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F0D44CA-5B62-4950-9924-4820E5C56077}" type="slidenum">
              <a:rPr lang="en-US" altLang="en-US" sz="1100" smtClean="0"/>
              <a:pPr eaLnBrk="1" hangingPunct="1">
                <a:spcBef>
                  <a:spcPct val="0"/>
                </a:spcBef>
              </a:pPr>
              <a:t>31</a:t>
            </a:fld>
            <a:endParaRPr lang="en-US" altLang="en-US" sz="1100" dirty="0"/>
          </a:p>
        </p:txBody>
      </p:sp>
      <p:sp>
        <p:nvSpPr>
          <p:cNvPr id="151555" name="Rectangle 2"/>
          <p:cNvSpPr>
            <a:spLocks noGrp="1" noRot="1" noChangeAspect="1" noChangeArrowheads="1" noTextEdit="1"/>
          </p:cNvSpPr>
          <p:nvPr>
            <p:ph type="sldImg"/>
          </p:nvPr>
        </p:nvSpPr>
        <p:spPr>
          <a:xfrm>
            <a:off x="1181100" y="696913"/>
            <a:ext cx="4649788" cy="3487737"/>
          </a:xfrm>
          <a:ln/>
        </p:spPr>
      </p:sp>
      <p:sp>
        <p:nvSpPr>
          <p:cNvPr id="15155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These numbers for your institution can be found in the </a:t>
            </a:r>
            <a:r>
              <a:rPr lang="en-US" altLang="en-US" i="1" dirty="0">
                <a:latin typeface="Tahoma" pitchFamily="34" charset="0"/>
              </a:rPr>
              <a:t>NSSE 2022 Frequencies</a:t>
            </a:r>
            <a:r>
              <a:rPr lang="en-US" altLang="en-US" i="1" baseline="0" dirty="0">
                <a:latin typeface="Tahoma" pitchFamily="34" charset="0"/>
              </a:rPr>
              <a:t> and Statistical Comparisons.</a:t>
            </a:r>
          </a:p>
          <a:p>
            <a:pPr eaLnBrk="1" hangingPunct="1"/>
            <a:endParaRPr lang="en-US" altLang="en-US" i="1"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2702918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7DA2D65-323C-4E5C-95CA-3D21F2153C4C}" type="slidenum">
              <a:rPr lang="en-US" altLang="en-US" sz="1100" smtClean="0"/>
              <a:pPr eaLnBrk="1" hangingPunct="1">
                <a:spcBef>
                  <a:spcPct val="0"/>
                </a:spcBef>
              </a:pPr>
              <a:t>3</a:t>
            </a:fld>
            <a:endParaRPr lang="en-US" altLang="en-US" sz="1100" dirty="0"/>
          </a:p>
        </p:txBody>
      </p:sp>
      <p:sp>
        <p:nvSpPr>
          <p:cNvPr id="131075" name="Rectangle 2"/>
          <p:cNvSpPr>
            <a:spLocks noGrp="1" noRot="1" noChangeAspect="1" noChangeArrowheads="1" noTextEdit="1"/>
          </p:cNvSpPr>
          <p:nvPr>
            <p:ph type="sldImg"/>
          </p:nvPr>
        </p:nvSpPr>
        <p:spPr>
          <a:xfrm>
            <a:off x="1181100" y="696913"/>
            <a:ext cx="4649788" cy="3487737"/>
          </a:xfrm>
          <a:ln/>
        </p:spPr>
      </p:sp>
      <p:sp>
        <p:nvSpPr>
          <p:cNvPr id="13107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Adapt this slide to fit the outline of your presentation.</a:t>
            </a:r>
          </a:p>
        </p:txBody>
      </p:sp>
    </p:spTree>
    <p:extLst>
      <p:ext uri="{BB962C8B-B14F-4D97-AF65-F5344CB8AC3E}">
        <p14:creationId xmlns:p14="http://schemas.microsoft.com/office/powerpoint/2010/main" val="106355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2DA4204-41C7-463F-8C86-6604E2286723}" type="slidenum">
              <a:rPr lang="en-US" altLang="en-US" sz="1100" smtClean="0"/>
              <a:pPr eaLnBrk="1" hangingPunct="1">
                <a:spcBef>
                  <a:spcPct val="0"/>
                </a:spcBef>
              </a:pPr>
              <a:t>32</a:t>
            </a:fld>
            <a:endParaRPr lang="en-US" altLang="en-US" sz="1100" dirty="0"/>
          </a:p>
        </p:txBody>
      </p:sp>
      <p:sp>
        <p:nvSpPr>
          <p:cNvPr id="152579" name="Rectangle 2"/>
          <p:cNvSpPr>
            <a:spLocks noGrp="1" noRot="1" noChangeAspect="1" noChangeArrowheads="1" noTextEdit="1"/>
          </p:cNvSpPr>
          <p:nvPr>
            <p:ph type="sldImg"/>
          </p:nvPr>
        </p:nvSpPr>
        <p:spPr>
          <a:xfrm>
            <a:off x="1181100" y="696913"/>
            <a:ext cx="4649788" cy="3487737"/>
          </a:xfrm>
          <a:ln/>
        </p:spPr>
      </p:sp>
      <p:sp>
        <p:nvSpPr>
          <p:cNvPr id="152580"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While college is organized around formal learning venues (classrooms, laboratories, studios), it is clear from the many desired outcomes associated with out-of-class experiences that engaging students in more educationally purposeful activities outside the classroom would be valuable. Students of all backgrounds seem to benefit from such experiences. </a:t>
            </a:r>
          </a:p>
        </p:txBody>
      </p:sp>
    </p:spTree>
    <p:extLst>
      <p:ext uri="{BB962C8B-B14F-4D97-AF65-F5344CB8AC3E}">
        <p14:creationId xmlns:p14="http://schemas.microsoft.com/office/powerpoint/2010/main" val="2541528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D531FDC-7621-42C8-BCEE-9346807764D2}" type="slidenum">
              <a:rPr lang="en-US" altLang="en-US" sz="1100" smtClean="0"/>
              <a:pPr eaLnBrk="1" hangingPunct="1">
                <a:spcBef>
                  <a:spcPct val="0"/>
                </a:spcBef>
              </a:pPr>
              <a:t>33</a:t>
            </a:fld>
            <a:endParaRPr lang="en-US" altLang="en-US" sz="1100" dirty="0"/>
          </a:p>
        </p:txBody>
      </p:sp>
      <p:sp>
        <p:nvSpPr>
          <p:cNvPr id="153603" name="Rectangle 2"/>
          <p:cNvSpPr>
            <a:spLocks noGrp="1" noRot="1" noChangeAspect="1" noChangeArrowheads="1" noTextEdit="1"/>
          </p:cNvSpPr>
          <p:nvPr>
            <p:ph type="sldImg"/>
          </p:nvPr>
        </p:nvSpPr>
        <p:spPr>
          <a:xfrm>
            <a:off x="1181100" y="696913"/>
            <a:ext cx="4648200" cy="3486150"/>
          </a:xfrm>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Selected BCSSE Results for </a:t>
            </a:r>
            <a:r>
              <a:rPr lang="en-US" altLang="en-US" dirty="0">
                <a:solidFill>
                  <a:srgbClr val="FF0000"/>
                </a:solidFill>
              </a:rPr>
              <a:t>[Institution]</a:t>
            </a:r>
            <a:r>
              <a:rPr lang="en-US" altLang="en-US" dirty="0"/>
              <a:t> </a:t>
            </a:r>
          </a:p>
        </p:txBody>
      </p:sp>
    </p:spTree>
    <p:extLst>
      <p:ext uri="{BB962C8B-B14F-4D97-AF65-F5344CB8AC3E}">
        <p14:creationId xmlns:p14="http://schemas.microsoft.com/office/powerpoint/2010/main" val="3774423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6054B75-80FE-4B3E-8F97-A0F2006301AA}" type="slidenum">
              <a:rPr lang="en-US" altLang="en-US" sz="1100" smtClean="0"/>
              <a:pPr eaLnBrk="1" hangingPunct="1">
                <a:spcBef>
                  <a:spcPct val="0"/>
                </a:spcBef>
              </a:pPr>
              <a:t>39</a:t>
            </a:fld>
            <a:endParaRPr lang="en-US" altLang="en-US" sz="1100" dirty="0"/>
          </a:p>
        </p:txBody>
      </p:sp>
    </p:spTree>
    <p:extLst>
      <p:ext uri="{BB962C8B-B14F-4D97-AF65-F5344CB8AC3E}">
        <p14:creationId xmlns:p14="http://schemas.microsoft.com/office/powerpoint/2010/main" val="29907751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BB40A3-5343-4F9C-92C5-5D6DB5D59245}" type="slidenum">
              <a:rPr lang="en-US" smtClean="0"/>
              <a:pPr>
                <a:defRPr/>
              </a:pPr>
              <a:t>41</a:t>
            </a:fld>
            <a:endParaRPr lang="en-US" dirty="0"/>
          </a:p>
        </p:txBody>
      </p:sp>
    </p:spTree>
    <p:extLst>
      <p:ext uri="{BB962C8B-B14F-4D97-AF65-F5344CB8AC3E}">
        <p14:creationId xmlns:p14="http://schemas.microsoft.com/office/powerpoint/2010/main" val="2755812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0518168-E4EC-4EB3-9DB4-C6EBE27F2295}" type="slidenum">
              <a:rPr lang="en-US" altLang="en-US" sz="1100" smtClean="0"/>
              <a:pPr eaLnBrk="1" hangingPunct="1">
                <a:spcBef>
                  <a:spcPct val="0"/>
                </a:spcBef>
              </a:pPr>
              <a:t>42</a:t>
            </a:fld>
            <a:endParaRPr lang="en-US" altLang="en-US" sz="1100" dirty="0"/>
          </a:p>
        </p:txBody>
      </p:sp>
      <p:sp>
        <p:nvSpPr>
          <p:cNvPr id="155651" name="Rectangle 2"/>
          <p:cNvSpPr>
            <a:spLocks noGrp="1" noRot="1" noChangeAspect="1" noChangeArrowheads="1" noTextEdit="1"/>
          </p:cNvSpPr>
          <p:nvPr>
            <p:ph type="sldImg"/>
          </p:nvPr>
        </p:nvSpPr>
        <p:spPr>
          <a:xfrm>
            <a:off x="1220788" y="685800"/>
            <a:ext cx="4645025" cy="3484563"/>
          </a:xfrm>
          <a:ln/>
        </p:spPr>
      </p:sp>
      <p:sp>
        <p:nvSpPr>
          <p:cNvPr id="15565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One way to present your data is to examine responses to </a:t>
            </a:r>
            <a:r>
              <a:rPr lang="en-US" altLang="en-US" b="1" dirty="0">
                <a:latin typeface="Tahoma" pitchFamily="34" charset="0"/>
              </a:rPr>
              <a:t>individual items</a:t>
            </a:r>
            <a:r>
              <a:rPr lang="en-US" altLang="en-US" dirty="0">
                <a:latin typeface="Tahoma" pitchFamily="34" charset="0"/>
              </a:rPr>
              <a:t> from the </a:t>
            </a:r>
            <a:r>
              <a:rPr lang="en-US" altLang="en-US" i="1" dirty="0">
                <a:latin typeface="Tahoma" pitchFamily="34" charset="0"/>
              </a:rPr>
              <a:t>BCSSE 2021 Online Dashboards</a:t>
            </a:r>
            <a:r>
              <a:rPr lang="en-US" altLang="en-US" dirty="0">
                <a:latin typeface="Tahoma" pitchFamily="34" charset="0"/>
              </a:rPr>
              <a:t>. </a:t>
            </a:r>
          </a:p>
          <a:p>
            <a:pPr eaLnBrk="1" hangingPunct="1"/>
            <a:endParaRPr lang="en-US" altLang="en-US" dirty="0">
              <a:latin typeface="Tahoma" pitchFamily="34" charset="0"/>
            </a:endParaRPr>
          </a:p>
          <a:p>
            <a:pPr eaLnBrk="1" hangingPunct="1"/>
            <a:r>
              <a:rPr lang="en-US" altLang="en-US" dirty="0">
                <a:latin typeface="Tahoma" pitchFamily="34" charset="0"/>
              </a:rPr>
              <a:t>To modify this chart, double click on the chart, click on “Edit Data” above and insert your data, then close the Excel sheet.</a:t>
            </a:r>
          </a:p>
          <a:p>
            <a:pPr eaLnBrk="1" hangingPunct="1"/>
            <a:endParaRPr lang="en-US" altLang="en-US" dirty="0">
              <a:latin typeface="Tahoma" pitchFamily="34" charset="0"/>
            </a:endParaRPr>
          </a:p>
        </p:txBody>
      </p:sp>
    </p:spTree>
    <p:extLst>
      <p:ext uri="{BB962C8B-B14F-4D97-AF65-F5344CB8AC3E}">
        <p14:creationId xmlns:p14="http://schemas.microsoft.com/office/powerpoint/2010/main" val="16370973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98549B7-857D-4185-8D8C-08823062BB84}" type="slidenum">
              <a:rPr lang="en-US" altLang="en-US" sz="1100" smtClean="0"/>
              <a:pPr eaLnBrk="1" hangingPunct="1">
                <a:spcBef>
                  <a:spcPct val="0"/>
                </a:spcBef>
              </a:pPr>
              <a:t>43</a:t>
            </a:fld>
            <a:endParaRPr lang="en-US" altLang="en-US" sz="1100" dirty="0"/>
          </a:p>
        </p:txBody>
      </p:sp>
      <p:sp>
        <p:nvSpPr>
          <p:cNvPr id="156675" name="Rectangle 2"/>
          <p:cNvSpPr>
            <a:spLocks noGrp="1" noRot="1" noChangeAspect="1" noChangeArrowheads="1" noTextEdit="1"/>
          </p:cNvSpPr>
          <p:nvPr>
            <p:ph type="sldImg"/>
          </p:nvPr>
        </p:nvSpPr>
        <p:spPr>
          <a:xfrm>
            <a:off x="1220788" y="685800"/>
            <a:ext cx="4645025" cy="3484563"/>
          </a:xfrm>
          <a:ln/>
        </p:spPr>
      </p:sp>
      <p:sp>
        <p:nvSpPr>
          <p:cNvPr id="15667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Tahoma" pitchFamily="34" charset="0"/>
              </a:rPr>
              <a:t>One way to present your data is to examine responses to </a:t>
            </a:r>
            <a:r>
              <a:rPr lang="en-US" altLang="en-US" b="1" dirty="0">
                <a:latin typeface="Tahoma" pitchFamily="34" charset="0"/>
              </a:rPr>
              <a:t>individual items</a:t>
            </a:r>
            <a:r>
              <a:rPr lang="en-US" altLang="en-US" dirty="0">
                <a:latin typeface="Tahoma" pitchFamily="34" charset="0"/>
              </a:rPr>
              <a:t> by groups of students relevant to your campus (e.g., first-generation status) from the </a:t>
            </a:r>
            <a:r>
              <a:rPr lang="en-US" altLang="en-US" i="1" dirty="0">
                <a:latin typeface="Tahoma" pitchFamily="34" charset="0"/>
              </a:rPr>
              <a:t>BCSSE 2021 Online Dashboards</a:t>
            </a:r>
            <a:r>
              <a:rPr lang="en-US" altLang="en-US" dirty="0">
                <a:latin typeface="Tahoma" pitchFamily="34" charset="0"/>
              </a:rPr>
              <a:t>.</a:t>
            </a:r>
          </a:p>
          <a:p>
            <a:pPr eaLnBrk="1" hangingPunct="1"/>
            <a:endParaRPr lang="en-US" altLang="en-US" dirty="0">
              <a:latin typeface="Tahoma" pitchFamily="34" charset="0"/>
            </a:endParaRPr>
          </a:p>
          <a:p>
            <a:pPr eaLnBrk="1" hangingPunct="1"/>
            <a:r>
              <a:rPr lang="en-US" altLang="en-US" dirty="0">
                <a:latin typeface="Tahoma" pitchFamily="34" charset="0"/>
              </a:rPr>
              <a:t>To modify this chart, double click on the chart, click on “Edit Data” above and insert your data, then close the Excel sheet.</a:t>
            </a:r>
          </a:p>
        </p:txBody>
      </p:sp>
    </p:spTree>
    <p:extLst>
      <p:ext uri="{BB962C8B-B14F-4D97-AF65-F5344CB8AC3E}">
        <p14:creationId xmlns:p14="http://schemas.microsoft.com/office/powerpoint/2010/main" val="2091781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8760278-CF6A-48DC-8A44-3ED475D890A5}" type="slidenum">
              <a:rPr lang="en-US" altLang="en-US" sz="1100" smtClean="0"/>
              <a:pPr eaLnBrk="1" hangingPunct="1">
                <a:spcBef>
                  <a:spcPct val="0"/>
                </a:spcBef>
              </a:pPr>
              <a:t>44</a:t>
            </a:fld>
            <a:endParaRPr lang="en-US" altLang="en-US" sz="1100" dirty="0"/>
          </a:p>
        </p:txBody>
      </p:sp>
      <p:sp>
        <p:nvSpPr>
          <p:cNvPr id="157699" name="Rectangle 2"/>
          <p:cNvSpPr>
            <a:spLocks noGrp="1" noRot="1" noChangeAspect="1" noChangeArrowheads="1" noTextEdit="1"/>
          </p:cNvSpPr>
          <p:nvPr>
            <p:ph type="sldImg"/>
          </p:nvPr>
        </p:nvSpPr>
        <p:spPr>
          <a:xfrm>
            <a:off x="1220788" y="685800"/>
            <a:ext cx="4645025" cy="3484563"/>
          </a:xfrm>
          <a:ln/>
        </p:spPr>
      </p:sp>
      <p:sp>
        <p:nvSpPr>
          <p:cNvPr id="157700"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The BCSSE-NSSE report provides cross-sectional</a:t>
            </a:r>
            <a:r>
              <a:rPr lang="en-US" altLang="en-US" baseline="0" dirty="0">
                <a:latin typeface="Tahoma" pitchFamily="34" charset="0"/>
              </a:rPr>
              <a:t> and longitudinal analysis. For example, in this slide you can examine student expectations for student-faculty interaction (BCSSE) and their actual student-faculty interaction (NSSE). The BCSSE-NSSE Combined Report is available online, in an interactive dashboard. </a:t>
            </a:r>
            <a:endParaRPr lang="en-US" altLang="en-US" dirty="0">
              <a:latin typeface="Tahoma" pitchFamily="34" charset="0"/>
            </a:endParaRPr>
          </a:p>
          <a:p>
            <a:pPr eaLnBrk="1" hangingPunct="1"/>
            <a:endParaRPr lang="en-US" altLang="en-US"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298768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0B691B5-FAA6-4F18-9400-978685C8B8CD}" type="slidenum">
              <a:rPr lang="en-US" altLang="en-US" sz="1100" smtClean="0"/>
              <a:pPr eaLnBrk="1" hangingPunct="1">
                <a:spcBef>
                  <a:spcPct val="0"/>
                </a:spcBef>
              </a:pPr>
              <a:t>45</a:t>
            </a:fld>
            <a:endParaRPr lang="en-US" altLang="en-US" sz="1100" dirty="0"/>
          </a:p>
        </p:txBody>
      </p:sp>
      <p:sp>
        <p:nvSpPr>
          <p:cNvPr id="159747" name="Rectangle 2"/>
          <p:cNvSpPr>
            <a:spLocks noGrp="1" noRot="1" noChangeAspect="1" noChangeArrowheads="1" noTextEdit="1"/>
          </p:cNvSpPr>
          <p:nvPr>
            <p:ph type="sldImg"/>
          </p:nvPr>
        </p:nvSpPr>
        <p:spPr>
          <a:xfrm>
            <a:off x="1181100" y="696913"/>
            <a:ext cx="4648200" cy="3486150"/>
          </a:xfrm>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8200384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A2174FEB-F2AC-4DF6-9FE1-0C40CEF985AC}" type="slidenum">
              <a:rPr lang="en-US" altLang="en-US"/>
              <a:pPr algn="r" eaLnBrk="1" hangingPunct="1">
                <a:spcBef>
                  <a:spcPct val="0"/>
                </a:spcBef>
              </a:pPr>
              <a:t>46</a:t>
            </a:fld>
            <a:endParaRPr lang="en-US" altLang="en-US" dirty="0"/>
          </a:p>
        </p:txBody>
      </p:sp>
      <p:sp>
        <p:nvSpPr>
          <p:cNvPr id="160771" name="Rectangle 2"/>
          <p:cNvSpPr>
            <a:spLocks noGrp="1" noRot="1" noChangeAspect="1" noChangeArrowheads="1" noTextEdit="1"/>
          </p:cNvSpPr>
          <p:nvPr>
            <p:ph type="sldImg"/>
          </p:nvPr>
        </p:nvSpPr>
        <p:spPr>
          <a:xfrm>
            <a:off x="1203325" y="693738"/>
            <a:ext cx="4621213" cy="3465512"/>
          </a:xfrm>
          <a:ln/>
        </p:spPr>
      </p:sp>
      <p:sp>
        <p:nvSpPr>
          <p:cNvPr id="160772" name="Rectangle 3"/>
          <p:cNvSpPr>
            <a:spLocks noGrp="1" noChangeArrowheads="1"/>
          </p:cNvSpPr>
          <p:nvPr>
            <p:ph type="body" idx="1"/>
          </p:nvPr>
        </p:nvSpPr>
        <p:spPr>
          <a:xfrm>
            <a:off x="936625" y="4389438"/>
            <a:ext cx="5148263"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lstStyle/>
          <a:p>
            <a:endParaRPr lang="en-US" altLang="en-US" b="1" dirty="0">
              <a:latin typeface="Arial" pitchFamily="34" charset="0"/>
            </a:endParaRPr>
          </a:p>
        </p:txBody>
      </p:sp>
    </p:spTree>
    <p:extLst>
      <p:ext uri="{BB962C8B-B14F-4D97-AF65-F5344CB8AC3E}">
        <p14:creationId xmlns:p14="http://schemas.microsoft.com/office/powerpoint/2010/main" val="953295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0E93E3-6ED5-40EC-9432-B39E75F03AAE}" type="slidenum">
              <a:rPr lang="en-US" altLang="en-US" sz="1100" smtClean="0"/>
              <a:pPr eaLnBrk="1" hangingPunct="1">
                <a:spcBef>
                  <a:spcPct val="0"/>
                </a:spcBef>
              </a:pPr>
              <a:t>47</a:t>
            </a:fld>
            <a:endParaRPr lang="en-US" altLang="en-US" sz="1100" dirty="0"/>
          </a:p>
        </p:txBody>
      </p:sp>
      <p:sp>
        <p:nvSpPr>
          <p:cNvPr id="161795" name="Rectangle 2"/>
          <p:cNvSpPr>
            <a:spLocks noGrp="1" noRot="1" noChangeAspect="1" noChangeArrowheads="1" noTextEdit="1"/>
          </p:cNvSpPr>
          <p:nvPr>
            <p:ph type="sldImg"/>
          </p:nvPr>
        </p:nvSpPr>
        <p:spPr>
          <a:xfrm>
            <a:off x="1181100" y="696913"/>
            <a:ext cx="4648200" cy="3486150"/>
          </a:xfrm>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1259588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58E8D2F-0D47-4887-8EFE-3558012FAAD9}" type="slidenum">
              <a:rPr lang="en-US" altLang="en-US" sz="1100" smtClean="0"/>
              <a:pPr eaLnBrk="1" hangingPunct="1">
                <a:spcBef>
                  <a:spcPct val="0"/>
                </a:spcBef>
              </a:pPr>
              <a:t>4</a:t>
            </a:fld>
            <a:endParaRPr lang="en-US" altLang="en-US" sz="1100" dirty="0"/>
          </a:p>
        </p:txBody>
      </p:sp>
      <p:sp>
        <p:nvSpPr>
          <p:cNvPr id="132099" name="Rectangle 2"/>
          <p:cNvSpPr>
            <a:spLocks noGrp="1" noRot="1" noChangeAspect="1" noChangeArrowheads="1" noTextEdit="1"/>
          </p:cNvSpPr>
          <p:nvPr>
            <p:ph type="sldImg"/>
          </p:nvPr>
        </p:nvSpPr>
        <p:spPr>
          <a:xfrm>
            <a:off x="1181100" y="696913"/>
            <a:ext cx="4648200" cy="3486150"/>
          </a:xfrm>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NSSE and the Concept of Student Engagement</a:t>
            </a:r>
          </a:p>
        </p:txBody>
      </p:sp>
    </p:spTree>
    <p:extLst>
      <p:ext uri="{BB962C8B-B14F-4D97-AF65-F5344CB8AC3E}">
        <p14:creationId xmlns:p14="http://schemas.microsoft.com/office/powerpoint/2010/main" val="42470028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2FFEBCE-1A72-4BE5-9BAF-4F0CD222E626}" type="slidenum">
              <a:rPr lang="en-US" altLang="en-US" sz="1100" smtClean="0"/>
              <a:pPr eaLnBrk="1" hangingPunct="1">
                <a:spcBef>
                  <a:spcPct val="0"/>
                </a:spcBef>
              </a:pPr>
              <a:t>48</a:t>
            </a:fld>
            <a:endParaRPr lang="en-US" altLang="en-US" sz="1100" dirty="0"/>
          </a:p>
        </p:txBody>
      </p:sp>
      <p:sp>
        <p:nvSpPr>
          <p:cNvPr id="162819" name="Rectangle 2"/>
          <p:cNvSpPr>
            <a:spLocks noGrp="1" noRot="1" noChangeAspect="1" noChangeArrowheads="1" noTextEdit="1"/>
          </p:cNvSpPr>
          <p:nvPr>
            <p:ph type="sldImg"/>
          </p:nvPr>
        </p:nvSpPr>
        <p:spPr>
          <a:xfrm>
            <a:off x="1181100" y="696913"/>
            <a:ext cx="4648200" cy="3486150"/>
          </a:xfrm>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14364816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A75B68D-40AD-4659-8B20-766FBE6E13A0}" type="slidenum">
              <a:rPr lang="en-US" altLang="en-US" sz="1100" smtClean="0"/>
              <a:pPr eaLnBrk="1" hangingPunct="1">
                <a:spcBef>
                  <a:spcPct val="0"/>
                </a:spcBef>
              </a:pPr>
              <a:t>49</a:t>
            </a:fld>
            <a:endParaRPr lang="en-US" altLang="en-US" sz="1100" dirty="0"/>
          </a:p>
        </p:txBody>
      </p:sp>
      <p:sp>
        <p:nvSpPr>
          <p:cNvPr id="163843" name="Rectangle 2"/>
          <p:cNvSpPr>
            <a:spLocks noGrp="1" noRot="1" noChangeAspect="1" noChangeArrowheads="1" noTextEdit="1"/>
          </p:cNvSpPr>
          <p:nvPr>
            <p:ph type="sldImg"/>
          </p:nvPr>
        </p:nvSpPr>
        <p:spPr>
          <a:xfrm>
            <a:off x="1181100" y="696913"/>
            <a:ext cx="4648200" cy="3486150"/>
          </a:xfrm>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9294029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B99BB16-B745-409D-8ABF-53EE5B4DAF26}" type="slidenum">
              <a:rPr lang="en-US" altLang="en-US" sz="1100" smtClean="0"/>
              <a:pPr eaLnBrk="1" hangingPunct="1">
                <a:spcBef>
                  <a:spcPct val="0"/>
                </a:spcBef>
              </a:pPr>
              <a:t>50</a:t>
            </a:fld>
            <a:endParaRPr lang="en-US" altLang="en-US" sz="1100" dirty="0"/>
          </a:p>
        </p:txBody>
      </p:sp>
      <p:sp>
        <p:nvSpPr>
          <p:cNvPr id="168963" name="Rectangle 2"/>
          <p:cNvSpPr>
            <a:spLocks noGrp="1" noRot="1" noChangeAspect="1" noChangeArrowheads="1" noTextEdit="1"/>
          </p:cNvSpPr>
          <p:nvPr>
            <p:ph type="sldImg"/>
          </p:nvPr>
        </p:nvSpPr>
        <p:spPr>
          <a:xfrm>
            <a:off x="1181100" y="696913"/>
            <a:ext cx="4649788" cy="3487737"/>
          </a:xfrm>
          <a:ln/>
        </p:spPr>
      </p:sp>
      <p:sp>
        <p:nvSpPr>
          <p:cNvPr id="16896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To edit this chart, simply enter new data from your </a:t>
            </a:r>
            <a:r>
              <a:rPr lang="en-US" altLang="en-US" i="1" dirty="0">
                <a:solidFill>
                  <a:srgbClr val="000000"/>
                </a:solidFill>
                <a:latin typeface="Tahoma" pitchFamily="34" charset="0"/>
              </a:rPr>
              <a:t>FSSE 2020 Institutional Report </a:t>
            </a:r>
            <a:r>
              <a:rPr lang="en-US" altLang="en-US" dirty="0">
                <a:latin typeface="Tahoma" pitchFamily="34" charset="0"/>
              </a:rPr>
              <a:t>in the table cells.</a:t>
            </a:r>
          </a:p>
          <a:p>
            <a:pPr eaLnBrk="1" hangingPunct="1"/>
            <a:endParaRPr lang="en-US" altLang="en-US" dirty="0">
              <a:solidFill>
                <a:srgbClr val="0000FF"/>
              </a:solidFill>
              <a:latin typeface="Tahoma" pitchFamily="34" charset="0"/>
            </a:endParaRPr>
          </a:p>
          <a:p>
            <a:pPr marL="90488" marR="0" lvl="0" indent="0" algn="l" defTabSz="914400" rtl="0" eaLnBrk="1" fontAlgn="t" latinLnBrk="0" hangingPunct="1">
              <a:lnSpc>
                <a:spcPct val="100000"/>
              </a:lnSpc>
              <a:spcBef>
                <a:spcPct val="0"/>
              </a:spcBef>
              <a:spcAft>
                <a:spcPct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Faculty responses are</a:t>
            </a:r>
            <a:r>
              <a:rPr lang="en-US" sz="1200" baseline="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to how important it is to them that undergraduates at their institution do the following before they graduate.</a:t>
            </a:r>
          </a:p>
          <a:p>
            <a:pPr marL="90488" marR="0" lvl="0" indent="0" algn="l" defTabSz="914400" rtl="0" eaLnBrk="1" fontAlgn="t" latinLnBrk="0" hangingPunct="1">
              <a:lnSpc>
                <a:spcPct val="100000"/>
              </a:lnSpc>
              <a:spcBef>
                <a:spcPct val="0"/>
              </a:spcBef>
              <a:spcAft>
                <a:spcPct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90488"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ea typeface="Osaka"/>
                <a:cs typeface="Arial" panose="020B0604020202020204" pitchFamily="34" charset="0"/>
              </a:rPr>
              <a:t>Student responses are to whether or not they have participated in the listed activities. Student responses to service-learning indicate that at least some of their courses included a service-learning experience. Student percentages are weighted by sex, enrollment status, and institution size.</a:t>
            </a:r>
          </a:p>
          <a:p>
            <a:pPr eaLnBrk="1" hangingPunct="1"/>
            <a:endParaRPr lang="en-US" altLang="en-US" b="1" dirty="0">
              <a:solidFill>
                <a:srgbClr val="0000FF"/>
              </a:solidFill>
              <a:latin typeface="Tahoma" pitchFamily="34" charset="0"/>
            </a:endParaRPr>
          </a:p>
        </p:txBody>
      </p:sp>
    </p:spTree>
    <p:extLst>
      <p:ext uri="{BB962C8B-B14F-4D97-AF65-F5344CB8AC3E}">
        <p14:creationId xmlns:p14="http://schemas.microsoft.com/office/powerpoint/2010/main" val="7513762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88B2282-1437-4870-B249-4B627D14DFE1}" type="slidenum">
              <a:rPr lang="en-US" altLang="en-US" sz="1100" smtClean="0"/>
              <a:pPr eaLnBrk="1" hangingPunct="1">
                <a:spcBef>
                  <a:spcPct val="0"/>
                </a:spcBef>
              </a:pPr>
              <a:t>51</a:t>
            </a:fld>
            <a:endParaRPr lang="en-US" altLang="en-US" sz="1100" dirty="0"/>
          </a:p>
        </p:txBody>
      </p:sp>
      <p:sp>
        <p:nvSpPr>
          <p:cNvPr id="172035" name="Rectangle 2"/>
          <p:cNvSpPr>
            <a:spLocks noGrp="1" noRot="1" noChangeAspect="1" noChangeArrowheads="1" noTextEdit="1"/>
          </p:cNvSpPr>
          <p:nvPr>
            <p:ph type="sldImg"/>
          </p:nvPr>
        </p:nvSpPr>
        <p:spPr>
          <a:xfrm>
            <a:off x="1181100" y="696913"/>
            <a:ext cx="4648200" cy="3486150"/>
          </a:xfrm>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21287727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2DD93C4-A906-4C8E-A01F-595952C43806}" type="slidenum">
              <a:rPr lang="en-US" altLang="en-US" sz="1100" smtClean="0"/>
              <a:pPr eaLnBrk="1" hangingPunct="1">
                <a:spcBef>
                  <a:spcPct val="0"/>
                </a:spcBef>
              </a:pPr>
              <a:t>52</a:t>
            </a:fld>
            <a:endParaRPr lang="en-US" altLang="en-US" sz="1100" dirty="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18835775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DD58F0A-D07C-4FD5-A9A0-0FA222DD9F49}" type="slidenum">
              <a:rPr lang="en-US" altLang="en-US" sz="1100" smtClean="0"/>
              <a:pPr eaLnBrk="1" hangingPunct="1">
                <a:spcBef>
                  <a:spcPct val="0"/>
                </a:spcBef>
              </a:pPr>
              <a:t>53</a:t>
            </a:fld>
            <a:endParaRPr lang="en-US" altLang="en-US" sz="1100" dirty="0"/>
          </a:p>
        </p:txBody>
      </p:sp>
      <p:sp>
        <p:nvSpPr>
          <p:cNvPr id="176131" name="Rectangle 2"/>
          <p:cNvSpPr>
            <a:spLocks noGrp="1" noRot="1" noChangeAspect="1" noChangeArrowheads="1" noTextEdit="1"/>
          </p:cNvSpPr>
          <p:nvPr>
            <p:ph type="sldImg"/>
          </p:nvPr>
        </p:nvSpPr>
        <p:spPr>
          <a:xfrm>
            <a:off x="1181100" y="696913"/>
            <a:ext cx="4648200" cy="3486150"/>
          </a:xfrm>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rPr>
              <a:t>You can order/request copies of the Pocket Guide at nsse.indiana.edu/links/pocket </a:t>
            </a:r>
          </a:p>
        </p:txBody>
      </p:sp>
    </p:spTree>
    <p:extLst>
      <p:ext uri="{BB962C8B-B14F-4D97-AF65-F5344CB8AC3E}">
        <p14:creationId xmlns:p14="http://schemas.microsoft.com/office/powerpoint/2010/main" val="4018695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E4C9A04-F107-4677-8B0A-EC667495DC36}" type="slidenum">
              <a:rPr lang="en-US" altLang="en-US" sz="1100" smtClean="0"/>
              <a:pPr eaLnBrk="1" hangingPunct="1">
                <a:spcBef>
                  <a:spcPct val="0"/>
                </a:spcBef>
              </a:pPr>
              <a:t>54</a:t>
            </a:fld>
            <a:endParaRPr lang="en-US" altLang="en-US" sz="1100" dirty="0"/>
          </a:p>
        </p:txBody>
      </p:sp>
      <p:sp>
        <p:nvSpPr>
          <p:cNvPr id="177155" name="Rectangle 2"/>
          <p:cNvSpPr>
            <a:spLocks noGrp="1" noRot="1" noChangeAspect="1" noChangeArrowheads="1" noTextEdit="1"/>
          </p:cNvSpPr>
          <p:nvPr>
            <p:ph type="sldImg"/>
          </p:nvPr>
        </p:nvSpPr>
        <p:spPr>
          <a:xfrm>
            <a:off x="1181100" y="696913"/>
            <a:ext cx="4648200" cy="3486150"/>
          </a:xfrm>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42845965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C6D743C-3ADE-4264-A656-58A63377C72F}" type="slidenum">
              <a:rPr lang="en-US" altLang="en-US" sz="1100" smtClean="0"/>
              <a:pPr eaLnBrk="1" hangingPunct="1">
                <a:spcBef>
                  <a:spcPct val="0"/>
                </a:spcBef>
              </a:pPr>
              <a:t>55</a:t>
            </a:fld>
            <a:endParaRPr lang="en-US" altLang="en-US" sz="1100" dirty="0"/>
          </a:p>
        </p:txBody>
      </p:sp>
      <p:sp>
        <p:nvSpPr>
          <p:cNvPr id="178179" name="Rectangle 2"/>
          <p:cNvSpPr>
            <a:spLocks noGrp="1" noRot="1" noChangeAspect="1" noChangeArrowheads="1" noTextEdit="1"/>
          </p:cNvSpPr>
          <p:nvPr>
            <p:ph type="sldImg"/>
          </p:nvPr>
        </p:nvSpPr>
        <p:spPr>
          <a:xfrm>
            <a:off x="1181100" y="696913"/>
            <a:ext cx="4649788" cy="3487737"/>
          </a:xfrm>
          <a:ln/>
        </p:spPr>
      </p:sp>
      <p:sp>
        <p:nvSpPr>
          <p:cNvPr id="178180"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NSSE recommends creating your own slides and action items for your college or university.</a:t>
            </a:r>
          </a:p>
          <a:p>
            <a:pPr eaLnBrk="1" hangingPunct="1"/>
            <a:endParaRPr lang="en-US" altLang="en-US"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15125649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7204241-A03A-41F3-9A1D-F5DBBF631F69}" type="slidenum">
              <a:rPr lang="en-US" altLang="en-US" sz="1100" smtClean="0"/>
              <a:pPr eaLnBrk="1" hangingPunct="1">
                <a:spcBef>
                  <a:spcPct val="0"/>
                </a:spcBef>
              </a:pPr>
              <a:t>56</a:t>
            </a:fld>
            <a:endParaRPr lang="en-US" altLang="en-US" sz="1100" dirty="0"/>
          </a:p>
        </p:txBody>
      </p:sp>
      <p:sp>
        <p:nvSpPr>
          <p:cNvPr id="179203" name="Rectangle 2"/>
          <p:cNvSpPr>
            <a:spLocks noGrp="1" noRot="1" noChangeAspect="1" noChangeArrowheads="1" noTextEdit="1"/>
          </p:cNvSpPr>
          <p:nvPr>
            <p:ph type="sldImg"/>
          </p:nvPr>
        </p:nvSpPr>
        <p:spPr>
          <a:xfrm>
            <a:off x="1181100" y="696913"/>
            <a:ext cx="4649788" cy="3487737"/>
          </a:xfrm>
          <a:ln/>
        </p:spPr>
      </p:sp>
      <p:sp>
        <p:nvSpPr>
          <p:cNvPr id="17920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Institutions often use several approaches to </a:t>
            </a:r>
            <a:r>
              <a:rPr lang="en-US" altLang="en-US" b="1" dirty="0">
                <a:latin typeface="Tahoma" pitchFamily="34" charset="0"/>
              </a:rPr>
              <a:t>share their results</a:t>
            </a:r>
            <a:r>
              <a:rPr lang="en-US" altLang="en-US" dirty="0">
                <a:latin typeface="Tahoma" pitchFamily="34" charset="0"/>
              </a:rPr>
              <a:t>. It is usually most effective to use a combination of dissemination techniques.</a:t>
            </a:r>
          </a:p>
          <a:p>
            <a:pPr eaLnBrk="1" hangingPunct="1"/>
            <a:endParaRPr lang="en-US" altLang="en-US" dirty="0">
              <a:latin typeface="Tahoma" pitchFamily="34" charset="0"/>
            </a:endParaRPr>
          </a:p>
          <a:p>
            <a:pPr eaLnBrk="1" hangingPunct="1"/>
            <a:r>
              <a:rPr lang="en-US" altLang="en-US" dirty="0">
                <a:latin typeface="Tahoma" pitchFamily="34" charset="0"/>
              </a:rPr>
              <a:t>Targeting specific audiences to share results can facilitate focused dialogue about implications of the findings for policy and practice. For example:</a:t>
            </a:r>
          </a:p>
          <a:p>
            <a:pPr eaLnBrk="1" hangingPunct="1">
              <a:buFont typeface="Wingdings" pitchFamily="2" charset="2"/>
              <a:buChar char="§"/>
            </a:pPr>
            <a:r>
              <a:rPr lang="en-US" altLang="en-US" dirty="0">
                <a:latin typeface="Tahoma" pitchFamily="34" charset="0"/>
              </a:rPr>
              <a:t> Present findings to a faculty advisory committee</a:t>
            </a:r>
          </a:p>
          <a:p>
            <a:pPr eaLnBrk="1" hangingPunct="1">
              <a:buFont typeface="Wingdings" pitchFamily="2" charset="2"/>
              <a:buChar char="§"/>
            </a:pPr>
            <a:r>
              <a:rPr lang="en-US" altLang="en-US" dirty="0">
                <a:latin typeface="Tahoma" pitchFamily="34" charset="0"/>
              </a:rPr>
              <a:t> Plan a half day retreat for student affairs staff</a:t>
            </a:r>
          </a:p>
          <a:p>
            <a:pPr eaLnBrk="1" hangingPunct="1"/>
            <a:endParaRPr lang="en-US" altLang="en-US" dirty="0">
              <a:latin typeface="Tahoma" pitchFamily="34" charset="0"/>
            </a:endParaRPr>
          </a:p>
          <a:p>
            <a:pPr eaLnBrk="1" hangingPunct="1"/>
            <a:r>
              <a:rPr lang="en-US" altLang="en-US" dirty="0">
                <a:latin typeface="Tahoma" pitchFamily="34" charset="0"/>
              </a:rPr>
              <a:t>Institutions can share results campus-wide by posting summaries of important findings or by inviting colleagues to review the full report online. For example:</a:t>
            </a:r>
          </a:p>
          <a:p>
            <a:pPr eaLnBrk="1" hangingPunct="1">
              <a:buFont typeface="Wingdings" pitchFamily="2" charset="2"/>
              <a:buChar char="§"/>
            </a:pPr>
            <a:r>
              <a:rPr lang="en-US" altLang="en-US" dirty="0">
                <a:latin typeface="Tahoma" pitchFamily="34" charset="0"/>
              </a:rPr>
              <a:t> Create individual reports for the deans of each college to present to their faculty</a:t>
            </a:r>
          </a:p>
          <a:p>
            <a:pPr eaLnBrk="1" hangingPunct="1">
              <a:buFont typeface="Wingdings" pitchFamily="2" charset="2"/>
              <a:buChar char="§"/>
            </a:pPr>
            <a:r>
              <a:rPr lang="en-US" altLang="en-US" dirty="0">
                <a:latin typeface="Tahoma" pitchFamily="34" charset="0"/>
              </a:rPr>
              <a:t> Share findings in announcements at faculty and staff meetings </a:t>
            </a:r>
          </a:p>
          <a:p>
            <a:pPr eaLnBrk="1" hangingPunct="1">
              <a:buFont typeface="Wingdings" pitchFamily="2" charset="2"/>
              <a:buChar char="§"/>
            </a:pPr>
            <a:r>
              <a:rPr lang="en-US" altLang="en-US" dirty="0">
                <a:latin typeface="Tahoma" pitchFamily="34" charset="0"/>
              </a:rPr>
              <a:t> Post results on websites and share findings through newsletters</a:t>
            </a:r>
          </a:p>
          <a:p>
            <a:pPr eaLnBrk="1" hangingPunct="1">
              <a:buFont typeface="Wingdings" pitchFamily="2" charset="2"/>
              <a:buChar char="§"/>
            </a:pPr>
            <a:endParaRPr lang="en-US" altLang="en-US"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34035237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C7EC093-E2B5-4DCE-800F-15C0A38C2E98}" type="slidenum">
              <a:rPr lang="en-US" altLang="en-US" sz="1100" smtClean="0"/>
              <a:pPr eaLnBrk="1" hangingPunct="1">
                <a:spcBef>
                  <a:spcPct val="0"/>
                </a:spcBef>
              </a:pPr>
              <a:t>57</a:t>
            </a:fld>
            <a:endParaRPr lang="en-US" altLang="en-US" sz="1100" dirty="0"/>
          </a:p>
        </p:txBody>
      </p:sp>
      <p:sp>
        <p:nvSpPr>
          <p:cNvPr id="180227" name="Rectangle 2"/>
          <p:cNvSpPr>
            <a:spLocks noGrp="1" noRot="1" noChangeAspect="1" noChangeArrowheads="1" noTextEdit="1"/>
          </p:cNvSpPr>
          <p:nvPr>
            <p:ph type="sldImg"/>
          </p:nvPr>
        </p:nvSpPr>
        <p:spPr>
          <a:xfrm>
            <a:off x="1181100" y="696913"/>
            <a:ext cx="4649788" cy="3487737"/>
          </a:xfrm>
          <a:ln/>
        </p:spPr>
      </p:sp>
      <p:sp>
        <p:nvSpPr>
          <p:cNvPr id="18022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u="sng" dirty="0">
                <a:latin typeface="Tahoma" pitchFamily="34" charset="0"/>
              </a:rPr>
              <a:t>Accreditation Bodies</a:t>
            </a:r>
            <a:r>
              <a:rPr lang="en-US" altLang="en-US" dirty="0">
                <a:latin typeface="Tahoma" pitchFamily="34" charset="0"/>
              </a:rPr>
              <a:t> – The most common external audiences for NSSE results. About one-third of NSSE schools are using results in self-studies and accreditation reports</a:t>
            </a:r>
          </a:p>
          <a:p>
            <a:pPr eaLnBrk="1" hangingPunct="1"/>
            <a:endParaRPr lang="en-US" altLang="en-US" dirty="0">
              <a:latin typeface="Tahoma" pitchFamily="34" charset="0"/>
            </a:endParaRPr>
          </a:p>
          <a:p>
            <a:pPr eaLnBrk="1" hangingPunct="1"/>
            <a:r>
              <a:rPr lang="en-US" altLang="en-US" u="sng" dirty="0">
                <a:latin typeface="Tahoma" pitchFamily="34" charset="0"/>
              </a:rPr>
              <a:t>Governing Boards, State Oversight Agencies, and University Systems</a:t>
            </a:r>
            <a:r>
              <a:rPr lang="en-US" altLang="en-US" dirty="0">
                <a:latin typeface="Tahoma" pitchFamily="34" charset="0"/>
              </a:rPr>
              <a:t> – Support the value in student engagement results</a:t>
            </a:r>
          </a:p>
          <a:p>
            <a:pPr eaLnBrk="1" hangingPunct="1"/>
            <a:endParaRPr lang="en-US" altLang="en-US" dirty="0">
              <a:latin typeface="Tahoma" pitchFamily="34" charset="0"/>
            </a:endParaRPr>
          </a:p>
          <a:p>
            <a:pPr eaLnBrk="1" hangingPunct="1"/>
            <a:r>
              <a:rPr lang="en-US" altLang="en-US" u="sng" dirty="0">
                <a:latin typeface="Tahoma" pitchFamily="34" charset="0"/>
              </a:rPr>
              <a:t>News Releases and Feature Articles</a:t>
            </a:r>
            <a:r>
              <a:rPr lang="en-US" altLang="en-US" dirty="0">
                <a:latin typeface="Tahoma" pitchFamily="34" charset="0"/>
              </a:rPr>
              <a:t> – Utilized in student, local, and regional newspapers</a:t>
            </a:r>
          </a:p>
          <a:p>
            <a:pPr eaLnBrk="1" hangingPunct="1"/>
            <a:endParaRPr lang="en-US" altLang="en-US" dirty="0">
              <a:latin typeface="Tahoma" pitchFamily="34" charset="0"/>
            </a:endParaRPr>
          </a:p>
        </p:txBody>
      </p:sp>
    </p:spTree>
    <p:extLst>
      <p:ext uri="{BB962C8B-B14F-4D97-AF65-F5344CB8AC3E}">
        <p14:creationId xmlns:p14="http://schemas.microsoft.com/office/powerpoint/2010/main" val="745399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DB27AFD-DC0E-419E-BB0D-F07A3E23F62E}" type="slidenum">
              <a:rPr lang="en-US" altLang="en-US"/>
              <a:pPr algn="r" eaLnBrk="1" hangingPunct="1">
                <a:spcBef>
                  <a:spcPct val="0"/>
                </a:spcBef>
              </a:pPr>
              <a:t>5</a:t>
            </a:fld>
            <a:endParaRPr lang="en-US" altLang="en-US" dirty="0"/>
          </a:p>
        </p:txBody>
      </p:sp>
      <p:sp>
        <p:nvSpPr>
          <p:cNvPr id="133123" name="Rectangle 2"/>
          <p:cNvSpPr>
            <a:spLocks noGrp="1" noRot="1" noChangeAspect="1" noChangeArrowheads="1" noTextEdit="1"/>
          </p:cNvSpPr>
          <p:nvPr>
            <p:ph type="sldImg"/>
          </p:nvPr>
        </p:nvSpPr>
        <p:spPr>
          <a:xfrm>
            <a:off x="1198563" y="692150"/>
            <a:ext cx="4622800" cy="3467100"/>
          </a:xfrm>
          <a:ln/>
        </p:spPr>
      </p:sp>
      <p:sp>
        <p:nvSpPr>
          <p:cNvPr id="100356" name="Rectangle 3"/>
          <p:cNvSpPr>
            <a:spLocks noGrp="1" noChangeArrowheads="1"/>
          </p:cNvSpPr>
          <p:nvPr>
            <p:ph type="body" idx="1"/>
          </p:nvPr>
        </p:nvSpPr>
        <p:spPr>
          <a:xfrm>
            <a:off x="936625" y="4387850"/>
            <a:ext cx="5148263" cy="4160838"/>
          </a:xfrm>
          <a:ln/>
        </p:spPr>
        <p:txBody>
          <a:bodyPr lIns="91440" tIns="45720" rIns="91440" bIns="45720"/>
          <a:lstStyle/>
          <a:p>
            <a:pPr marL="228600" indent="-228600">
              <a:lnSpc>
                <a:spcPct val="90000"/>
              </a:lnSpc>
              <a:spcBef>
                <a:spcPct val="0"/>
              </a:spcBef>
              <a:defRPr/>
            </a:pPr>
            <a:r>
              <a:rPr lang="en-US" u="sng" dirty="0">
                <a:latin typeface="Tahoma" pitchFamily="34" charset="0"/>
              </a:rPr>
              <a:t>Development of Concept of Student Engagement</a:t>
            </a:r>
          </a:p>
          <a:p>
            <a:pPr marL="228600" indent="-228600">
              <a:lnSpc>
                <a:spcPct val="90000"/>
              </a:lnSpc>
              <a:spcBef>
                <a:spcPct val="0"/>
              </a:spcBef>
              <a:defRPr/>
            </a:pPr>
            <a:endParaRPr lang="en-US" u="sng" dirty="0">
              <a:latin typeface="Tahoma" pitchFamily="34" charset="0"/>
            </a:endParaRPr>
          </a:p>
          <a:p>
            <a:pPr marL="228600" indent="-228600">
              <a:lnSpc>
                <a:spcPct val="90000"/>
              </a:lnSpc>
              <a:spcBef>
                <a:spcPct val="0"/>
              </a:spcBef>
              <a:defRPr/>
            </a:pPr>
            <a:r>
              <a:rPr lang="en-US" u="sng" dirty="0">
                <a:latin typeface="Tahoma" pitchFamily="34" charset="0"/>
              </a:rPr>
              <a:t>C. Robert Pace (1970s)</a:t>
            </a:r>
          </a:p>
          <a:p>
            <a:pPr marL="228600" indent="-228600">
              <a:lnSpc>
                <a:spcPct val="90000"/>
              </a:lnSpc>
              <a:spcBef>
                <a:spcPct val="0"/>
              </a:spcBef>
              <a:buFont typeface="Wingdings" pitchFamily="2" charset="2"/>
              <a:buChar char="§"/>
              <a:defRPr/>
            </a:pPr>
            <a:r>
              <a:rPr lang="en-US" dirty="0">
                <a:latin typeface="Tahoma" pitchFamily="34" charset="0"/>
              </a:rPr>
              <a:t>Pioneer of looking at the entire student experience versus just looking at test scores or grades to assess student learning. </a:t>
            </a:r>
          </a:p>
          <a:p>
            <a:pPr marL="228600" indent="-228600">
              <a:lnSpc>
                <a:spcPct val="90000"/>
              </a:lnSpc>
              <a:spcBef>
                <a:spcPct val="0"/>
              </a:spcBef>
              <a:buFont typeface="Wingdings" pitchFamily="2" charset="2"/>
              <a:buChar char="§"/>
              <a:defRPr/>
            </a:pPr>
            <a:r>
              <a:rPr lang="en-US" dirty="0">
                <a:latin typeface="Tahoma" pitchFamily="34" charset="0"/>
              </a:rPr>
              <a:t>Explored students</a:t>
            </a:r>
            <a:r>
              <a:rPr lang="en-US" dirty="0">
                <a:latin typeface="Arial" pitchFamily="34" charset="0"/>
              </a:rPr>
              <a:t>’</a:t>
            </a:r>
            <a:r>
              <a:rPr lang="en-US" dirty="0">
                <a:latin typeface="Tahoma" pitchFamily="34" charset="0"/>
              </a:rPr>
              <a:t> academic and social experiences in college </a:t>
            </a:r>
            <a:r>
              <a:rPr lang="en-US" dirty="0">
                <a:latin typeface="Arial" pitchFamily="34" charset="0"/>
              </a:rPr>
              <a:t>–</a:t>
            </a:r>
            <a:r>
              <a:rPr lang="en-US" dirty="0">
                <a:latin typeface="Tahoma" pitchFamily="34" charset="0"/>
              </a:rPr>
              <a:t> and assessed the quality of effort students put forth in their educational experiences</a:t>
            </a:r>
          </a:p>
          <a:p>
            <a:pPr marL="228600" indent="-228600">
              <a:lnSpc>
                <a:spcPct val="90000"/>
              </a:lnSpc>
              <a:spcBef>
                <a:spcPct val="0"/>
              </a:spcBef>
              <a:buFont typeface="Wingdings" pitchFamily="2" charset="2"/>
              <a:buNone/>
              <a:defRPr/>
            </a:pPr>
            <a:endParaRPr lang="en-US" dirty="0">
              <a:latin typeface="Tahoma" pitchFamily="34" charset="0"/>
            </a:endParaRPr>
          </a:p>
          <a:p>
            <a:pPr marL="228600" indent="-228600">
              <a:lnSpc>
                <a:spcPct val="90000"/>
              </a:lnSpc>
              <a:spcBef>
                <a:spcPct val="0"/>
              </a:spcBef>
              <a:defRPr/>
            </a:pPr>
            <a:r>
              <a:rPr lang="en-US" u="sng" dirty="0">
                <a:latin typeface="Tahoma" pitchFamily="34" charset="0"/>
              </a:rPr>
              <a:t>Alexander Astin (Hired by Pace at UCLA in 1980s)</a:t>
            </a:r>
          </a:p>
          <a:p>
            <a:pPr marL="228600" indent="-228600">
              <a:lnSpc>
                <a:spcPct val="90000"/>
              </a:lnSpc>
              <a:spcBef>
                <a:spcPct val="0"/>
              </a:spcBef>
              <a:buFont typeface="Wingdings" pitchFamily="2" charset="2"/>
              <a:buChar char="§"/>
              <a:defRPr/>
            </a:pPr>
            <a:r>
              <a:rPr lang="en-US" dirty="0">
                <a:latin typeface="Tahoma" pitchFamily="34" charset="0"/>
              </a:rPr>
              <a:t>Promoted theory of student involvement</a:t>
            </a:r>
          </a:p>
          <a:p>
            <a:pPr marL="228600" indent="-228600">
              <a:lnSpc>
                <a:spcPct val="90000"/>
              </a:lnSpc>
              <a:spcBef>
                <a:spcPct val="0"/>
              </a:spcBef>
              <a:buFont typeface="Wingdings" pitchFamily="2" charset="2"/>
              <a:buChar char="§"/>
              <a:defRPr/>
            </a:pPr>
            <a:r>
              <a:rPr lang="en-US" dirty="0">
                <a:latin typeface="Tahoma" pitchFamily="34" charset="0"/>
              </a:rPr>
              <a:t>Amount of learning taking place directly proportional to quantity and quality of energy invested in educational activities</a:t>
            </a:r>
          </a:p>
          <a:p>
            <a:pPr marL="228600" indent="-228600">
              <a:lnSpc>
                <a:spcPct val="90000"/>
              </a:lnSpc>
              <a:spcBef>
                <a:spcPct val="0"/>
              </a:spcBef>
              <a:buFont typeface="Wingdings" pitchFamily="2" charset="2"/>
              <a:buNone/>
              <a:defRPr/>
            </a:pPr>
            <a:endParaRPr lang="en-US" dirty="0">
              <a:latin typeface="Tahoma" pitchFamily="34" charset="0"/>
            </a:endParaRPr>
          </a:p>
          <a:p>
            <a:pPr marL="228600" indent="-228600">
              <a:lnSpc>
                <a:spcPct val="90000"/>
              </a:lnSpc>
              <a:spcBef>
                <a:spcPct val="0"/>
              </a:spcBef>
              <a:defRPr/>
            </a:pPr>
            <a:r>
              <a:rPr lang="en-US" u="sng" dirty="0">
                <a:latin typeface="Tahoma" pitchFamily="34" charset="0"/>
              </a:rPr>
              <a:t>Vincent Tinto (Also in the 1980s)</a:t>
            </a:r>
          </a:p>
          <a:p>
            <a:pPr marL="228600" indent="-228600">
              <a:lnSpc>
                <a:spcPct val="90000"/>
              </a:lnSpc>
              <a:spcBef>
                <a:spcPct val="0"/>
              </a:spcBef>
              <a:buFont typeface="Wingdings" pitchFamily="2" charset="2"/>
              <a:buChar char="§"/>
              <a:defRPr/>
            </a:pPr>
            <a:r>
              <a:rPr lang="en-US" dirty="0">
                <a:latin typeface="Tahoma" pitchFamily="34" charset="0"/>
              </a:rPr>
              <a:t>Retention model </a:t>
            </a:r>
            <a:r>
              <a:rPr lang="en-US" dirty="0">
                <a:latin typeface="Arial" pitchFamily="34" charset="0"/>
              </a:rPr>
              <a:t>–</a:t>
            </a:r>
            <a:r>
              <a:rPr lang="en-US" dirty="0">
                <a:latin typeface="Tahoma" pitchFamily="34" charset="0"/>
              </a:rPr>
              <a:t> focus on greater social and academic integration, both formal and informal processes -&gt; greater satisfaction -&gt; more likely to stay</a:t>
            </a:r>
          </a:p>
          <a:p>
            <a:pPr marL="228600" indent="-228600">
              <a:lnSpc>
                <a:spcPct val="90000"/>
              </a:lnSpc>
              <a:spcBef>
                <a:spcPct val="0"/>
              </a:spcBef>
              <a:buFont typeface="Wingdings" pitchFamily="2" charset="2"/>
              <a:buNone/>
              <a:defRPr/>
            </a:pPr>
            <a:endParaRPr lang="en-US" dirty="0">
              <a:latin typeface="Tahoma" pitchFamily="34" charset="0"/>
            </a:endParaRPr>
          </a:p>
          <a:p>
            <a:pPr marL="228600" indent="-228600">
              <a:lnSpc>
                <a:spcPct val="90000"/>
              </a:lnSpc>
              <a:spcBef>
                <a:spcPct val="0"/>
              </a:spcBef>
              <a:buFont typeface="Wingdings" pitchFamily="2" charset="2"/>
              <a:buNone/>
              <a:defRPr/>
            </a:pPr>
            <a:r>
              <a:rPr lang="en-US" u="sng" dirty="0">
                <a:latin typeface="Tahoma" pitchFamily="34" charset="0"/>
              </a:rPr>
              <a:t>Ernest Pascarella &amp; Patrick Terenzini</a:t>
            </a:r>
          </a:p>
          <a:p>
            <a:pPr marL="228600" indent="-228600">
              <a:lnSpc>
                <a:spcPct val="90000"/>
              </a:lnSpc>
              <a:spcBef>
                <a:spcPct val="0"/>
              </a:spcBef>
              <a:buFont typeface="Wingdings" pitchFamily="2" charset="2"/>
              <a:buChar char="§"/>
              <a:defRPr/>
            </a:pPr>
            <a:r>
              <a:rPr lang="en-US" dirty="0">
                <a:latin typeface="Arial" pitchFamily="34" charset="0"/>
              </a:rPr>
              <a:t>Examined impact of college experience. </a:t>
            </a:r>
            <a:endParaRPr lang="en-US" dirty="0">
              <a:solidFill>
                <a:srgbClr val="0000FF"/>
              </a:solidFill>
              <a:latin typeface="Arial" pitchFamily="34" charset="0"/>
            </a:endParaRPr>
          </a:p>
          <a:p>
            <a:pPr marL="228600" indent="-228600">
              <a:lnSpc>
                <a:spcPct val="90000"/>
              </a:lnSpc>
              <a:spcBef>
                <a:spcPct val="0"/>
              </a:spcBef>
              <a:buFont typeface="Wingdings" pitchFamily="2" charset="2"/>
              <a:buChar char="§"/>
              <a:defRPr/>
            </a:pPr>
            <a:endParaRPr lang="en-US" dirty="0">
              <a:latin typeface="Tahoma" pitchFamily="34" charset="0"/>
            </a:endParaRPr>
          </a:p>
          <a:p>
            <a:pPr marL="228600" indent="-228600">
              <a:lnSpc>
                <a:spcPct val="90000"/>
              </a:lnSpc>
              <a:spcBef>
                <a:spcPct val="0"/>
              </a:spcBef>
              <a:defRPr/>
            </a:pPr>
            <a:r>
              <a:rPr lang="en-US" u="sng" dirty="0">
                <a:latin typeface="Tahoma" pitchFamily="34" charset="0"/>
              </a:rPr>
              <a:t>Arthur Chickering and Gamson (1980s analysis of hundreds of studies over several decades)</a:t>
            </a:r>
          </a:p>
          <a:p>
            <a:pPr marL="228600" indent="-228600">
              <a:lnSpc>
                <a:spcPct val="90000"/>
              </a:lnSpc>
              <a:spcBef>
                <a:spcPct val="0"/>
              </a:spcBef>
              <a:buFont typeface="Wingdings" pitchFamily="2" charset="2"/>
              <a:buChar char="§"/>
              <a:defRPr/>
            </a:pPr>
            <a:r>
              <a:rPr lang="en-US" dirty="0">
                <a:latin typeface="Arial" pitchFamily="34" charset="0"/>
              </a:rPr>
              <a:t>Good practice in undergraduate education</a:t>
            </a:r>
            <a:r>
              <a:rPr lang="en-US" sz="1000" dirty="0">
                <a:effectLst>
                  <a:outerShdw blurRad="38100" dist="38100" dir="2700000" algn="tl">
                    <a:srgbClr val="C0C0C0"/>
                  </a:outerShdw>
                </a:effectLst>
                <a:latin typeface="Arial" pitchFamily="34" charset="0"/>
              </a:rPr>
              <a:t> includes: 1)</a:t>
            </a:r>
            <a:r>
              <a:rPr lang="en-US" dirty="0">
                <a:latin typeface="Tahoma" pitchFamily="34" charset="0"/>
              </a:rPr>
              <a:t> Student-faculty contact, 2) Cooperation among students, 3) Active learning, 4) Prompt feedback, 5) Time on task, 6) High expectations, 7) Respect for diverse talents and ways of learning</a:t>
            </a:r>
          </a:p>
          <a:p>
            <a:pPr marL="228600" indent="-228600">
              <a:lnSpc>
                <a:spcPct val="90000"/>
              </a:lnSpc>
              <a:spcBef>
                <a:spcPct val="0"/>
              </a:spcBef>
              <a:buFont typeface="Wingdings" pitchFamily="2" charset="2"/>
              <a:buNone/>
              <a:defRPr/>
            </a:pPr>
            <a:endParaRPr lang="en-US" dirty="0">
              <a:latin typeface="Tahoma" pitchFamily="34" charset="0"/>
            </a:endParaRPr>
          </a:p>
          <a:p>
            <a:pPr marL="228600" indent="-228600">
              <a:lnSpc>
                <a:spcPct val="90000"/>
              </a:lnSpc>
              <a:spcBef>
                <a:spcPct val="0"/>
              </a:spcBef>
              <a:buFont typeface="Wingdings" pitchFamily="2" charset="2"/>
              <a:buNone/>
              <a:defRPr/>
            </a:pPr>
            <a:r>
              <a:rPr lang="en-US" u="sng" dirty="0">
                <a:latin typeface="Tahoma" pitchFamily="34" charset="0"/>
              </a:rPr>
              <a:t>George Kuh (1990s </a:t>
            </a:r>
            <a:r>
              <a:rPr lang="en-US" u="sng" dirty="0">
                <a:latin typeface="Arial" pitchFamily="34" charset="0"/>
              </a:rPr>
              <a:t>–</a:t>
            </a:r>
            <a:r>
              <a:rPr lang="en-US" u="sng" dirty="0">
                <a:latin typeface="Tahoma" pitchFamily="34" charset="0"/>
              </a:rPr>
              <a:t> idea of student engagement)</a:t>
            </a:r>
          </a:p>
          <a:p>
            <a:pPr marL="228600" indent="-228600">
              <a:lnSpc>
                <a:spcPct val="90000"/>
              </a:lnSpc>
              <a:spcBef>
                <a:spcPct val="0"/>
              </a:spcBef>
              <a:spcAft>
                <a:spcPct val="15000"/>
              </a:spcAft>
              <a:buFont typeface="Wingdings" pitchFamily="2" charset="2"/>
              <a:buChar char="§"/>
              <a:defRPr/>
            </a:pPr>
            <a:r>
              <a:rPr lang="en-US" dirty="0">
                <a:latin typeface="Tahoma" pitchFamily="34" charset="0"/>
              </a:rPr>
              <a:t>What </a:t>
            </a:r>
            <a:r>
              <a:rPr lang="en-US" u="sng" dirty="0">
                <a:latin typeface="Tahoma" pitchFamily="34" charset="0"/>
              </a:rPr>
              <a:t>students</a:t>
            </a:r>
            <a:r>
              <a:rPr lang="en-US" dirty="0">
                <a:latin typeface="Tahoma" pitchFamily="34" charset="0"/>
              </a:rPr>
              <a:t> do -- time and energy devoted to educationally purposeful activities</a:t>
            </a:r>
          </a:p>
          <a:p>
            <a:pPr marL="228600" indent="-228600">
              <a:lnSpc>
                <a:spcPct val="90000"/>
              </a:lnSpc>
              <a:spcBef>
                <a:spcPct val="0"/>
              </a:spcBef>
              <a:spcAft>
                <a:spcPct val="15000"/>
              </a:spcAft>
              <a:buFont typeface="Wingdings" pitchFamily="2" charset="2"/>
              <a:buChar char="§"/>
              <a:defRPr/>
            </a:pPr>
            <a:r>
              <a:rPr lang="en-US" dirty="0">
                <a:latin typeface="Tahoma" pitchFamily="34" charset="0"/>
              </a:rPr>
              <a:t>What </a:t>
            </a:r>
            <a:r>
              <a:rPr lang="en-US" u="sng" dirty="0">
                <a:latin typeface="Tahoma" pitchFamily="34" charset="0"/>
              </a:rPr>
              <a:t>institutions</a:t>
            </a:r>
            <a:r>
              <a:rPr lang="en-US" dirty="0">
                <a:latin typeface="Tahoma" pitchFamily="34" charset="0"/>
              </a:rPr>
              <a:t> do -- using effective educational practices to induce students to do the right things</a:t>
            </a:r>
          </a:p>
        </p:txBody>
      </p:sp>
    </p:spTree>
    <p:extLst>
      <p:ext uri="{BB962C8B-B14F-4D97-AF65-F5344CB8AC3E}">
        <p14:creationId xmlns:p14="http://schemas.microsoft.com/office/powerpoint/2010/main" val="22464099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C63DDF9-5A3E-4FB2-BBB5-8F4D8ADF1C0D}" type="slidenum">
              <a:rPr lang="en-US" altLang="en-US" sz="1100" smtClean="0"/>
              <a:pPr eaLnBrk="1" hangingPunct="1">
                <a:spcBef>
                  <a:spcPct val="0"/>
                </a:spcBef>
              </a:pPr>
              <a:t>60</a:t>
            </a:fld>
            <a:endParaRPr lang="en-US" altLang="en-US" sz="1100" dirty="0"/>
          </a:p>
        </p:txBody>
      </p:sp>
      <p:sp>
        <p:nvSpPr>
          <p:cNvPr id="181251" name="Rectangle 2"/>
          <p:cNvSpPr>
            <a:spLocks noGrp="1" noRot="1" noChangeAspect="1" noChangeArrowheads="1" noTextEdit="1"/>
          </p:cNvSpPr>
          <p:nvPr>
            <p:ph type="sldImg"/>
          </p:nvPr>
        </p:nvSpPr>
        <p:spPr>
          <a:xfrm>
            <a:off x="1181100" y="696913"/>
            <a:ext cx="4649788" cy="3487737"/>
          </a:xfrm>
          <a:ln/>
        </p:spPr>
      </p:sp>
      <p:sp>
        <p:nvSpPr>
          <p:cNvPr id="18125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This slide presents an example of how a NSSE-participating institution is already using its NSSE, BCSSE, and or FSSE data. </a:t>
            </a:r>
          </a:p>
          <a:p>
            <a:pPr eaLnBrk="1" hangingPunct="1"/>
            <a:endParaRPr lang="en-US" altLang="en-US" dirty="0">
              <a:latin typeface="Tahoma" pitchFamily="34" charset="0"/>
            </a:endParaRPr>
          </a:p>
          <a:p>
            <a:pPr eaLnBrk="1" hangingPunct="1"/>
            <a:r>
              <a:rPr lang="en-US" altLang="en-US" dirty="0">
                <a:latin typeface="Tahoma" pitchFamily="34" charset="0"/>
              </a:rPr>
              <a:t>NSSE recommends creating your own slides and action items for your college or university.</a:t>
            </a:r>
          </a:p>
          <a:p>
            <a:pPr eaLnBrk="1" hangingPunct="1"/>
            <a:endParaRPr lang="en-US" altLang="en-US"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33414684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89C68AE-58E7-4B9B-B401-D3FE59C6E061}" type="slidenum">
              <a:rPr lang="en-US" altLang="en-US" sz="1100" smtClean="0"/>
              <a:pPr eaLnBrk="1" hangingPunct="1">
                <a:spcBef>
                  <a:spcPct val="0"/>
                </a:spcBef>
              </a:pPr>
              <a:t>61</a:t>
            </a:fld>
            <a:endParaRPr lang="en-US" altLang="en-US" sz="1100" dirty="0"/>
          </a:p>
        </p:txBody>
      </p:sp>
      <p:sp>
        <p:nvSpPr>
          <p:cNvPr id="182275" name="Rectangle 2"/>
          <p:cNvSpPr>
            <a:spLocks noGrp="1" noRot="1" noChangeAspect="1" noChangeArrowheads="1" noTextEdit="1"/>
          </p:cNvSpPr>
          <p:nvPr>
            <p:ph type="sldImg"/>
          </p:nvPr>
        </p:nvSpPr>
        <p:spPr>
          <a:xfrm>
            <a:off x="1181100" y="696913"/>
            <a:ext cx="4649788" cy="3487737"/>
          </a:xfrm>
          <a:ln/>
        </p:spPr>
      </p:sp>
      <p:sp>
        <p:nvSpPr>
          <p:cNvPr id="18227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This slide presents an example of how a NSSE-participating institution is already using its NSSE, BCSSE, and or FSSE data. </a:t>
            </a:r>
          </a:p>
          <a:p>
            <a:pPr eaLnBrk="1" hangingPunct="1"/>
            <a:endParaRPr lang="en-US" altLang="en-US" dirty="0">
              <a:latin typeface="Tahoma" pitchFamily="34" charset="0"/>
            </a:endParaRPr>
          </a:p>
          <a:p>
            <a:pPr eaLnBrk="1" hangingPunct="1"/>
            <a:r>
              <a:rPr lang="en-US" altLang="en-US" dirty="0">
                <a:latin typeface="Tahoma" pitchFamily="34" charset="0"/>
              </a:rPr>
              <a:t>NSSE recommends creating your own slides and action items for your college or university.</a:t>
            </a:r>
          </a:p>
        </p:txBody>
      </p:sp>
    </p:spTree>
    <p:extLst>
      <p:ext uri="{BB962C8B-B14F-4D97-AF65-F5344CB8AC3E}">
        <p14:creationId xmlns:p14="http://schemas.microsoft.com/office/powerpoint/2010/main" val="25995804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74134B1-86D5-4971-A8A5-DADB5F6EDA8E}" type="slidenum">
              <a:rPr lang="en-US" altLang="en-US" sz="1100" smtClean="0"/>
              <a:pPr eaLnBrk="1" hangingPunct="1">
                <a:spcBef>
                  <a:spcPct val="0"/>
                </a:spcBef>
              </a:pPr>
              <a:t>62</a:t>
            </a:fld>
            <a:endParaRPr lang="en-US" altLang="en-US" sz="1100" dirty="0"/>
          </a:p>
        </p:txBody>
      </p:sp>
      <p:sp>
        <p:nvSpPr>
          <p:cNvPr id="184323" name="Rectangle 2"/>
          <p:cNvSpPr>
            <a:spLocks noGrp="1" noRot="1" noChangeAspect="1" noChangeArrowheads="1" noTextEdit="1"/>
          </p:cNvSpPr>
          <p:nvPr>
            <p:ph type="sldImg"/>
          </p:nvPr>
        </p:nvSpPr>
        <p:spPr>
          <a:xfrm>
            <a:off x="1181100" y="696913"/>
            <a:ext cx="4649788" cy="3487737"/>
          </a:xfrm>
          <a:ln/>
        </p:spPr>
      </p:sp>
      <p:sp>
        <p:nvSpPr>
          <p:cNvPr id="18432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This slide presents an example of how a NSSE-participating institution is already using its NSSE, BCSSE, and or FSSE data. </a:t>
            </a:r>
          </a:p>
          <a:p>
            <a:pPr eaLnBrk="1" hangingPunct="1"/>
            <a:endParaRPr lang="en-US" altLang="en-US" dirty="0">
              <a:latin typeface="Tahoma" pitchFamily="34" charset="0"/>
            </a:endParaRPr>
          </a:p>
          <a:p>
            <a:pPr eaLnBrk="1" hangingPunct="1"/>
            <a:r>
              <a:rPr lang="en-US" altLang="en-US" dirty="0">
                <a:latin typeface="Tahoma" pitchFamily="34" charset="0"/>
              </a:rPr>
              <a:t>NSSE recommends creating your own slides and action items for your college or university.</a:t>
            </a:r>
          </a:p>
          <a:p>
            <a:pPr eaLnBrk="1" hangingPunct="1"/>
            <a:endParaRPr lang="en-US" altLang="en-US"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10426077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18DEC40-5317-4742-A487-1C03CD925D00}" type="slidenum">
              <a:rPr lang="en-US" altLang="en-US" sz="1100" smtClean="0"/>
              <a:pPr eaLnBrk="1" hangingPunct="1">
                <a:spcBef>
                  <a:spcPct val="0"/>
                </a:spcBef>
              </a:pPr>
              <a:t>63</a:t>
            </a:fld>
            <a:endParaRPr lang="en-US" altLang="en-US" sz="1100" dirty="0"/>
          </a:p>
        </p:txBody>
      </p:sp>
      <p:sp>
        <p:nvSpPr>
          <p:cNvPr id="185347" name="Rectangle 2"/>
          <p:cNvSpPr>
            <a:spLocks noGrp="1" noRot="1" noChangeAspect="1" noChangeArrowheads="1" noTextEdit="1"/>
          </p:cNvSpPr>
          <p:nvPr>
            <p:ph type="sldImg"/>
          </p:nvPr>
        </p:nvSpPr>
        <p:spPr>
          <a:xfrm>
            <a:off x="1181100" y="696913"/>
            <a:ext cx="4649788" cy="3487737"/>
          </a:xfrm>
          <a:ln/>
        </p:spPr>
      </p:sp>
      <p:sp>
        <p:nvSpPr>
          <p:cNvPr id="18534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This slide presents an example of how a NSSE-participating institution is already using its NSSE, BCSSE, and or FSSE data. </a:t>
            </a:r>
          </a:p>
          <a:p>
            <a:pPr eaLnBrk="1" hangingPunct="1"/>
            <a:endParaRPr lang="en-US" altLang="en-US" dirty="0">
              <a:latin typeface="Tahoma" pitchFamily="34" charset="0"/>
            </a:endParaRPr>
          </a:p>
          <a:p>
            <a:pPr eaLnBrk="1" hangingPunct="1"/>
            <a:r>
              <a:rPr lang="en-US" altLang="en-US" dirty="0">
                <a:latin typeface="Tahoma" pitchFamily="34" charset="0"/>
              </a:rPr>
              <a:t>NSSE recommends creating your own slides and action items for your college or university.</a:t>
            </a:r>
          </a:p>
          <a:p>
            <a:pPr eaLnBrk="1" hangingPunct="1"/>
            <a:endParaRPr lang="en-US" altLang="en-US"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40286692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CBE408E-B7AC-4568-AAB7-C5E2CA36BDD0}" type="slidenum">
              <a:rPr lang="en-US" altLang="en-US" sz="1100" smtClean="0"/>
              <a:pPr eaLnBrk="1" hangingPunct="1">
                <a:spcBef>
                  <a:spcPct val="0"/>
                </a:spcBef>
              </a:pPr>
              <a:t>64</a:t>
            </a:fld>
            <a:endParaRPr lang="en-US" altLang="en-US" sz="1100" dirty="0"/>
          </a:p>
        </p:txBody>
      </p:sp>
      <p:sp>
        <p:nvSpPr>
          <p:cNvPr id="186371" name="Rectangle 2"/>
          <p:cNvSpPr>
            <a:spLocks noGrp="1" noRot="1" noChangeAspect="1" noChangeArrowheads="1" noTextEdit="1"/>
          </p:cNvSpPr>
          <p:nvPr>
            <p:ph type="sldImg"/>
          </p:nvPr>
        </p:nvSpPr>
        <p:spPr>
          <a:xfrm>
            <a:off x="1181100" y="696913"/>
            <a:ext cx="4649788" cy="3487737"/>
          </a:xfrm>
          <a:ln/>
        </p:spPr>
      </p:sp>
      <p:sp>
        <p:nvSpPr>
          <p:cNvPr id="18637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This slide presents an example of how a NSSE-participating institution is already using its NSSE, BCSSE, and or FSSE data. </a:t>
            </a:r>
          </a:p>
          <a:p>
            <a:pPr eaLnBrk="1" hangingPunct="1"/>
            <a:endParaRPr lang="en-US" altLang="en-US" dirty="0">
              <a:latin typeface="Tahoma" pitchFamily="34" charset="0"/>
            </a:endParaRPr>
          </a:p>
          <a:p>
            <a:pPr eaLnBrk="1" hangingPunct="1"/>
            <a:r>
              <a:rPr lang="en-US" altLang="en-US" dirty="0">
                <a:latin typeface="Tahoma" pitchFamily="34" charset="0"/>
              </a:rPr>
              <a:t>NSSE recommends creating your own slides and action items for your college or university.</a:t>
            </a:r>
          </a:p>
          <a:p>
            <a:pPr eaLnBrk="1" hangingPunct="1"/>
            <a:endParaRPr lang="en-US" altLang="en-US"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21189608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B90EE7D-90BA-4F04-9D8E-00A7A252A676}" type="slidenum">
              <a:rPr lang="en-US" altLang="en-US" sz="1100" smtClean="0"/>
              <a:pPr eaLnBrk="1" hangingPunct="1">
                <a:spcBef>
                  <a:spcPct val="0"/>
                </a:spcBef>
              </a:pPr>
              <a:t>65</a:t>
            </a:fld>
            <a:endParaRPr lang="en-US" altLang="en-US" sz="1100" dirty="0"/>
          </a:p>
        </p:txBody>
      </p:sp>
      <p:sp>
        <p:nvSpPr>
          <p:cNvPr id="187395" name="Rectangle 2"/>
          <p:cNvSpPr>
            <a:spLocks noGrp="1" noRot="1" noChangeAspect="1" noChangeArrowheads="1" noTextEdit="1"/>
          </p:cNvSpPr>
          <p:nvPr>
            <p:ph type="sldImg"/>
          </p:nvPr>
        </p:nvSpPr>
        <p:spPr>
          <a:xfrm>
            <a:off x="1181100" y="696913"/>
            <a:ext cx="4649788" cy="3487737"/>
          </a:xfrm>
          <a:ln/>
        </p:spPr>
      </p:sp>
      <p:sp>
        <p:nvSpPr>
          <p:cNvPr id="18739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This slide presents an example of how a NSSE-participating institution is already using its NSSE, BCSSE, and or FSSE data. </a:t>
            </a:r>
          </a:p>
          <a:p>
            <a:pPr eaLnBrk="1" hangingPunct="1"/>
            <a:endParaRPr lang="en-US" altLang="en-US" dirty="0">
              <a:latin typeface="Tahoma" pitchFamily="34" charset="0"/>
            </a:endParaRPr>
          </a:p>
          <a:p>
            <a:pPr eaLnBrk="1" hangingPunct="1"/>
            <a:r>
              <a:rPr lang="en-US" altLang="en-US" dirty="0">
                <a:latin typeface="Tahoma" pitchFamily="34" charset="0"/>
              </a:rPr>
              <a:t>NSSE recommends creating your own slides and action items for your college or university.</a:t>
            </a:r>
          </a:p>
          <a:p>
            <a:pPr eaLnBrk="1" hangingPunct="1"/>
            <a:endParaRPr lang="en-US" altLang="en-US"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25343591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tips, see “</a:t>
            </a:r>
            <a:r>
              <a:rPr lang="en-US" sz="1200" b="1" i="0" u="none" strike="noStrike" kern="1200" baseline="0" dirty="0">
                <a:solidFill>
                  <a:schemeClr val="tx1"/>
                </a:solidFill>
                <a:latin typeface="Arial" charset="0"/>
                <a:ea typeface="+mn-ea"/>
                <a:cs typeface="+mn-cs"/>
              </a:rPr>
              <a:t>Using NSSE Data”</a:t>
            </a:r>
            <a:endParaRPr lang="en-US" dirty="0"/>
          </a:p>
        </p:txBody>
      </p:sp>
      <p:sp>
        <p:nvSpPr>
          <p:cNvPr id="4" name="Slide Number Placeholder 3"/>
          <p:cNvSpPr>
            <a:spLocks noGrp="1"/>
          </p:cNvSpPr>
          <p:nvPr>
            <p:ph type="sldNum" sz="quarter" idx="10"/>
          </p:nvPr>
        </p:nvSpPr>
        <p:spPr/>
        <p:txBody>
          <a:bodyPr/>
          <a:lstStyle/>
          <a:p>
            <a:pPr>
              <a:defRPr/>
            </a:pPr>
            <a:fld id="{D8BB40A3-5343-4F9C-92C5-5D6DB5D59245}" type="slidenum">
              <a:rPr lang="en-US" smtClean="0"/>
              <a:pPr>
                <a:defRPr/>
              </a:pPr>
              <a:t>67</a:t>
            </a:fld>
            <a:endParaRPr lang="en-US" dirty="0"/>
          </a:p>
        </p:txBody>
      </p:sp>
    </p:spTree>
    <p:extLst>
      <p:ext uri="{BB962C8B-B14F-4D97-AF65-F5344CB8AC3E}">
        <p14:creationId xmlns:p14="http://schemas.microsoft.com/office/powerpoint/2010/main" val="31317231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DC108B1-1E26-486C-BED1-AF52D7F66E51}" type="slidenum">
              <a:rPr lang="en-US" altLang="en-US" sz="1100" smtClean="0"/>
              <a:pPr eaLnBrk="1" hangingPunct="1">
                <a:spcBef>
                  <a:spcPct val="0"/>
                </a:spcBef>
              </a:pPr>
              <a:t>68</a:t>
            </a:fld>
            <a:endParaRPr lang="en-US" altLang="en-US" sz="1100" dirty="0"/>
          </a:p>
        </p:txBody>
      </p:sp>
      <p:sp>
        <p:nvSpPr>
          <p:cNvPr id="188419" name="Rectangle 2"/>
          <p:cNvSpPr>
            <a:spLocks noGrp="1" noRot="1" noChangeAspect="1" noChangeArrowheads="1" noTextEdit="1"/>
          </p:cNvSpPr>
          <p:nvPr>
            <p:ph type="sldImg"/>
          </p:nvPr>
        </p:nvSpPr>
        <p:spPr>
          <a:xfrm>
            <a:off x="1181100" y="696913"/>
            <a:ext cx="4648200" cy="3486150"/>
          </a:xfrm>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8595889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5C2CA85-2CAB-4174-ABFD-8BDB6FB1CCDF}" type="slidenum">
              <a:rPr lang="en-US" altLang="en-US" sz="1100" smtClean="0"/>
              <a:pPr eaLnBrk="1" hangingPunct="1">
                <a:spcBef>
                  <a:spcPct val="0"/>
                </a:spcBef>
              </a:pPr>
              <a:t>69</a:t>
            </a:fld>
            <a:endParaRPr lang="en-US" altLang="en-US" sz="1100" dirty="0"/>
          </a:p>
        </p:txBody>
      </p:sp>
      <p:sp>
        <p:nvSpPr>
          <p:cNvPr id="189443" name="Rectangle 2"/>
          <p:cNvSpPr>
            <a:spLocks noGrp="1" noRot="1" noChangeAspect="1" noChangeArrowheads="1" noTextEdit="1"/>
          </p:cNvSpPr>
          <p:nvPr>
            <p:ph type="sldImg"/>
          </p:nvPr>
        </p:nvSpPr>
        <p:spPr>
          <a:xfrm>
            <a:off x="1181100" y="696913"/>
            <a:ext cx="4649788" cy="3487737"/>
          </a:xfrm>
          <a:ln/>
        </p:spPr>
      </p:sp>
      <p:sp>
        <p:nvSpPr>
          <p:cNvPr id="18944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If you have additional questions, feel free to contact the </a:t>
            </a:r>
            <a:r>
              <a:rPr lang="en-US" altLang="en-US" b="1" dirty="0">
                <a:latin typeface="Tahoma" pitchFamily="34" charset="0"/>
              </a:rPr>
              <a:t>NSSE main office</a:t>
            </a:r>
            <a:r>
              <a:rPr lang="en-US" altLang="en-US" dirty="0">
                <a:latin typeface="Tahoma" pitchFamily="34" charset="0"/>
              </a:rPr>
              <a:t> at 812-856-5824.</a:t>
            </a:r>
          </a:p>
          <a:p>
            <a:pPr eaLnBrk="1" hangingPunct="1"/>
            <a:endParaRPr lang="en-US" altLang="en-US" dirty="0">
              <a:latin typeface="Tahoma" pitchFamily="34" charset="0"/>
            </a:endParaRPr>
          </a:p>
          <a:p>
            <a:pPr eaLnBrk="1" hangingPunct="1"/>
            <a:r>
              <a:rPr lang="en-US" altLang="en-US" dirty="0">
                <a:latin typeface="Tahoma" pitchFamily="34" charset="0"/>
              </a:rPr>
              <a:t>The </a:t>
            </a:r>
            <a:r>
              <a:rPr lang="en-US" altLang="en-US" b="1" dirty="0">
                <a:latin typeface="Tahoma" pitchFamily="34" charset="0"/>
              </a:rPr>
              <a:t>NSSE Web site</a:t>
            </a:r>
            <a:r>
              <a:rPr lang="en-US" altLang="en-US" dirty="0">
                <a:latin typeface="Tahoma" pitchFamily="34" charset="0"/>
              </a:rPr>
              <a:t> has updated information on NSSE project initiatives, background information, research, news articles, and more. On the website, you can find:</a:t>
            </a:r>
          </a:p>
          <a:p>
            <a:pPr eaLnBrk="1" hangingPunct="1">
              <a:buFont typeface="Wingdings" pitchFamily="2" charset="2"/>
              <a:buChar char="§"/>
            </a:pPr>
            <a:r>
              <a:rPr lang="en-US" altLang="en-US" dirty="0">
                <a:latin typeface="Tahoma" pitchFamily="34" charset="0"/>
              </a:rPr>
              <a:t> Complete list of all participating colleges and universities for NSSE 2000 through NSSE 2021</a:t>
            </a:r>
          </a:p>
          <a:p>
            <a:pPr eaLnBrk="1" hangingPunct="1">
              <a:buFont typeface="Wingdings" pitchFamily="2" charset="2"/>
              <a:buChar char="§"/>
            </a:pPr>
            <a:r>
              <a:rPr lang="en-US" altLang="en-US" dirty="0">
                <a:latin typeface="Tahoma" pitchFamily="34" charset="0"/>
              </a:rPr>
              <a:t> NSSE origins, conceptual framework, and psychometrics information</a:t>
            </a:r>
          </a:p>
          <a:p>
            <a:pPr eaLnBrk="1" hangingPunct="1">
              <a:buFont typeface="Wingdings" pitchFamily="2" charset="2"/>
              <a:buChar char="§"/>
            </a:pPr>
            <a:r>
              <a:rPr lang="en-US" altLang="en-US" dirty="0">
                <a:latin typeface="Tahoma" pitchFamily="34" charset="0"/>
              </a:rPr>
              <a:t> Electronic copies of NSSE national reports</a:t>
            </a:r>
          </a:p>
          <a:p>
            <a:pPr eaLnBrk="1" hangingPunct="1">
              <a:buFont typeface="Wingdings" pitchFamily="2" charset="2"/>
              <a:buChar char="§"/>
            </a:pPr>
            <a:r>
              <a:rPr lang="en-US" altLang="en-US" dirty="0">
                <a:latin typeface="Tahoma" pitchFamily="34" charset="0"/>
              </a:rPr>
              <a:t> Articles in national publications and colleges/university newspapers about NSSE</a:t>
            </a:r>
          </a:p>
          <a:p>
            <a:pPr eaLnBrk="1" hangingPunct="1">
              <a:buFont typeface="Wingdings" pitchFamily="2" charset="2"/>
              <a:buChar char="§"/>
            </a:pPr>
            <a:r>
              <a:rPr lang="en-US" altLang="en-US" dirty="0">
                <a:latin typeface="Tahoma" pitchFamily="34" charset="0"/>
              </a:rPr>
              <a:t> Research articles on web and paper mode, the disengaged commuter student, using focus groups to establish validity and reliability, and more</a:t>
            </a:r>
          </a:p>
          <a:p>
            <a:pPr eaLnBrk="1" hangingPunct="1">
              <a:buFont typeface="Wingdings" pitchFamily="2" charset="2"/>
              <a:buChar char="§"/>
            </a:pPr>
            <a:r>
              <a:rPr lang="en-US" altLang="en-US" dirty="0">
                <a:latin typeface="Tahoma" pitchFamily="34" charset="0"/>
              </a:rPr>
              <a:t> List of recent and upcoming NSSE conference presentations</a:t>
            </a:r>
          </a:p>
          <a:p>
            <a:pPr eaLnBrk="1" hangingPunct="1">
              <a:buFont typeface="Wingdings" pitchFamily="2" charset="2"/>
              <a:buChar char="§"/>
            </a:pPr>
            <a:r>
              <a:rPr lang="en-US" altLang="en-US" dirty="0">
                <a:latin typeface="Tahoma" pitchFamily="34" charset="0"/>
              </a:rPr>
              <a:t> NSSE electronic newsletter (NSSE e-News) with updates, tips and current events</a:t>
            </a:r>
          </a:p>
          <a:p>
            <a:pPr eaLnBrk="1" hangingPunct="1">
              <a:buFont typeface="Wingdings" pitchFamily="2" charset="2"/>
              <a:buChar char="§"/>
            </a:pPr>
            <a:r>
              <a:rPr lang="en-US" altLang="en-US" dirty="0">
                <a:latin typeface="Tahoma" pitchFamily="34" charset="0"/>
              </a:rPr>
              <a:t> Registration information for NSSE, BCSSE, or FSSE</a:t>
            </a:r>
          </a:p>
        </p:txBody>
      </p:sp>
    </p:spTree>
    <p:extLst>
      <p:ext uri="{BB962C8B-B14F-4D97-AF65-F5344CB8AC3E}">
        <p14:creationId xmlns:p14="http://schemas.microsoft.com/office/powerpoint/2010/main" val="32394920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19EFDE-9F72-430E-A87D-13D032A2F13B}" type="slidenum">
              <a:rPr lang="en-US" altLang="en-US" sz="1100" smtClean="0"/>
              <a:pPr eaLnBrk="1" hangingPunct="1">
                <a:spcBef>
                  <a:spcPct val="0"/>
                </a:spcBef>
              </a:pPr>
              <a:t>70</a:t>
            </a:fld>
            <a:endParaRPr lang="en-US" altLang="en-US" sz="1100" dirty="0"/>
          </a:p>
        </p:txBody>
      </p:sp>
      <p:sp>
        <p:nvSpPr>
          <p:cNvPr id="190467" name="Rectangle 2"/>
          <p:cNvSpPr>
            <a:spLocks noGrp="1" noRot="1" noChangeAspect="1" noChangeArrowheads="1" noTextEdit="1"/>
          </p:cNvSpPr>
          <p:nvPr>
            <p:ph type="sldImg"/>
          </p:nvPr>
        </p:nvSpPr>
        <p:spPr>
          <a:xfrm>
            <a:off x="1181100" y="696913"/>
            <a:ext cx="4649788" cy="3487737"/>
          </a:xfrm>
          <a:ln/>
        </p:spPr>
      </p:sp>
      <p:sp>
        <p:nvSpPr>
          <p:cNvPr id="19046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ahoma" pitchFamily="34" charset="0"/>
            </a:endParaRPr>
          </a:p>
        </p:txBody>
      </p:sp>
    </p:spTree>
    <p:extLst>
      <p:ext uri="{BB962C8B-B14F-4D97-AF65-F5344CB8AC3E}">
        <p14:creationId xmlns:p14="http://schemas.microsoft.com/office/powerpoint/2010/main" val="3063833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1181100" y="696913"/>
            <a:ext cx="4648200" cy="3486150"/>
          </a:xfrm>
          <a:ln/>
        </p:spPr>
      </p:sp>
      <p:sp>
        <p:nvSpPr>
          <p:cNvPr id="134147" name="Notes Placeholder 2"/>
          <p:cNvSpPr>
            <a:spLocks noGrp="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spcBef>
                <a:spcPct val="0"/>
              </a:spcBef>
            </a:pPr>
            <a:endParaRPr lang="en-US" altLang="en-US" dirty="0">
              <a:latin typeface="Arial" pitchFamily="34" charset="0"/>
            </a:endParaRPr>
          </a:p>
          <a:p>
            <a:pPr>
              <a:spcBef>
                <a:spcPct val="0"/>
              </a:spcBef>
            </a:pPr>
            <a:endParaRPr lang="en-US" altLang="en-US" dirty="0">
              <a:latin typeface="Arial" pitchFamily="34" charset="0"/>
            </a:endParaRPr>
          </a:p>
        </p:txBody>
      </p:sp>
      <p:sp>
        <p:nvSpPr>
          <p:cNvPr id="13414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C05F3818-334F-49DE-98F3-D84EBB9A8585}" type="slidenum">
              <a:rPr lang="en-US" altLang="en-US"/>
              <a:pPr algn="r" eaLnBrk="1" hangingPunct="1">
                <a:spcBef>
                  <a:spcPct val="0"/>
                </a:spcBef>
              </a:pPr>
              <a:t>6</a:t>
            </a:fld>
            <a:endParaRPr lang="en-US" altLang="en-US" dirty="0"/>
          </a:p>
        </p:txBody>
      </p:sp>
    </p:spTree>
    <p:extLst>
      <p:ext uri="{BB962C8B-B14F-4D97-AF65-F5344CB8AC3E}">
        <p14:creationId xmlns:p14="http://schemas.microsoft.com/office/powerpoint/2010/main" val="724790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16CB60F0-EE71-48DC-B558-05BE347C51FD}" type="slidenum">
              <a:rPr lang="en-US" altLang="en-US"/>
              <a:pPr algn="r" eaLnBrk="1" hangingPunct="1">
                <a:spcBef>
                  <a:spcPct val="0"/>
                </a:spcBef>
              </a:pPr>
              <a:t>7</a:t>
            </a:fld>
            <a:endParaRPr lang="en-US" altLang="en-US" dirty="0"/>
          </a:p>
        </p:txBody>
      </p:sp>
      <p:sp>
        <p:nvSpPr>
          <p:cNvPr id="135171" name="Rectangle 2"/>
          <p:cNvSpPr>
            <a:spLocks noGrp="1" noRot="1" noChangeAspect="1" noChangeArrowheads="1" noTextEdit="1"/>
          </p:cNvSpPr>
          <p:nvPr>
            <p:ph type="sldImg"/>
          </p:nvPr>
        </p:nvSpPr>
        <p:spPr>
          <a:xfrm>
            <a:off x="1182688" y="690563"/>
            <a:ext cx="4624387" cy="3468687"/>
          </a:xfrm>
          <a:ln/>
        </p:spPr>
      </p:sp>
      <p:sp>
        <p:nvSpPr>
          <p:cNvPr id="135172" name="Rectangle 3"/>
          <p:cNvSpPr>
            <a:spLocks noGrp="1" noChangeArrowheads="1"/>
          </p:cNvSpPr>
          <p:nvPr>
            <p:ph type="body" idx="1"/>
          </p:nvPr>
        </p:nvSpPr>
        <p:spPr>
          <a:xfrm>
            <a:off x="911225" y="4386263"/>
            <a:ext cx="5162550" cy="4243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4" tIns="45352" rIns="90704" bIns="45352"/>
          <a:lstStyle/>
          <a:p>
            <a:endParaRPr lang="en-US" altLang="en-US" dirty="0">
              <a:latin typeface="Tahoma" pitchFamily="34" charset="0"/>
              <a:cs typeface="Tahoma" pitchFamily="34" charset="0"/>
            </a:endParaRPr>
          </a:p>
          <a:p>
            <a:endParaRPr lang="en-US" altLang="en-US" dirty="0">
              <a:latin typeface="Tahoma" pitchFamily="34" charset="0"/>
              <a:cs typeface="Tahoma" pitchFamily="34" charset="0"/>
            </a:endParaRPr>
          </a:p>
        </p:txBody>
      </p:sp>
    </p:spTree>
    <p:extLst>
      <p:ext uri="{BB962C8B-B14F-4D97-AF65-F5344CB8AC3E}">
        <p14:creationId xmlns:p14="http://schemas.microsoft.com/office/powerpoint/2010/main" val="185176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B3413BF-B334-4A88-93D8-E6161A09A48F}" type="slidenum">
              <a:rPr lang="en-US" altLang="en-US" sz="1100" smtClean="0"/>
              <a:pPr eaLnBrk="1" hangingPunct="1">
                <a:spcBef>
                  <a:spcPct val="0"/>
                </a:spcBef>
              </a:pPr>
              <a:t>8</a:t>
            </a:fld>
            <a:endParaRPr lang="en-US" altLang="en-US" sz="1100" dirty="0"/>
          </a:p>
        </p:txBody>
      </p:sp>
      <p:sp>
        <p:nvSpPr>
          <p:cNvPr id="136195" name="Rectangle 2"/>
          <p:cNvSpPr>
            <a:spLocks noGrp="1" noRot="1" noChangeAspect="1" noChangeArrowheads="1" noTextEdit="1"/>
          </p:cNvSpPr>
          <p:nvPr>
            <p:ph type="sldImg"/>
          </p:nvPr>
        </p:nvSpPr>
        <p:spPr>
          <a:xfrm>
            <a:off x="1181100" y="696913"/>
            <a:ext cx="4649788" cy="3487737"/>
          </a:xfrm>
          <a:ln/>
        </p:spPr>
      </p:sp>
      <p:sp>
        <p:nvSpPr>
          <p:cNvPr id="136196" name="Notes Placeholder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Tahoma" pitchFamily="34" charset="0"/>
              </a:rPr>
              <a:t>How and why was the NSSE survey developed? </a:t>
            </a:r>
          </a:p>
          <a:p>
            <a:pPr eaLnBrk="1" hangingPunct="1">
              <a:buFont typeface="Wingdings" pitchFamily="2" charset="2"/>
              <a:buNone/>
            </a:pPr>
            <a:r>
              <a:rPr lang="en-US" altLang="en-US" dirty="0">
                <a:latin typeface="Tahoma" pitchFamily="34" charset="0"/>
              </a:rPr>
              <a:t>NSSE was specifically designed to assess the extent to which students are engaged in empirically derived effective educational practices and what they gain from their college experiences. Voluminous research on college student development shows that the time and energy students devote to educationally purposeful activities is the single best predictor of their learning and personal development. Therefore, the main content of the NSSE instrument represents student behaviors that are highly correlated with many desirable learning and personal development outcomes of college.</a:t>
            </a:r>
          </a:p>
          <a:p>
            <a:pPr eaLnBrk="1" hangingPunct="1">
              <a:buFont typeface="Wingdings" pitchFamily="2" charset="2"/>
              <a:buNone/>
            </a:pPr>
            <a:endParaRPr lang="en-US" altLang="en-US" dirty="0">
              <a:latin typeface="Tahoma" pitchFamily="34" charset="0"/>
            </a:endParaRPr>
          </a:p>
          <a:p>
            <a:pPr eaLnBrk="1" hangingPunct="1">
              <a:buFont typeface="Wingdings" pitchFamily="2" charset="2"/>
              <a:buNone/>
            </a:pPr>
            <a:r>
              <a:rPr lang="en-US" altLang="en-US" dirty="0">
                <a:latin typeface="Tahoma" pitchFamily="34" charset="0"/>
              </a:rPr>
              <a:t>The original Design Team, convened by The Pew Charitable Trusts in 1988, consisted of Alexander Astin, Gary Barnes, Arthur Chickering, Peter Ewell, John Gardner, George Kuh, Richard Light, and Ted Marchese with input from C. Robert Pace to help draft a survey instrument. </a:t>
            </a:r>
          </a:p>
        </p:txBody>
      </p:sp>
    </p:spTree>
    <p:extLst>
      <p:ext uri="{BB962C8B-B14F-4D97-AF65-F5344CB8AC3E}">
        <p14:creationId xmlns:p14="http://schemas.microsoft.com/office/powerpoint/2010/main" val="1086007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2C40D9C-1035-4482-8481-7BDA125E3EBE}" type="slidenum">
              <a:rPr lang="en-US" altLang="en-US" sz="1100" smtClean="0"/>
              <a:pPr eaLnBrk="1" hangingPunct="1">
                <a:spcBef>
                  <a:spcPct val="0"/>
                </a:spcBef>
              </a:pPr>
              <a:t>9</a:t>
            </a:fld>
            <a:endParaRPr lang="en-US" altLang="en-US" sz="1100" dirty="0"/>
          </a:p>
        </p:txBody>
      </p:sp>
      <p:sp>
        <p:nvSpPr>
          <p:cNvPr id="137219" name="Rectangle 2"/>
          <p:cNvSpPr>
            <a:spLocks noGrp="1" noRot="1" noChangeAspect="1" noChangeArrowheads="1" noTextEdit="1"/>
          </p:cNvSpPr>
          <p:nvPr>
            <p:ph type="sldImg"/>
          </p:nvPr>
        </p:nvSpPr>
        <p:spPr>
          <a:xfrm>
            <a:off x="1181100" y="696913"/>
            <a:ext cx="4649788" cy="3487737"/>
          </a:xfrm>
          <a:ln/>
        </p:spPr>
      </p:sp>
      <p:sp>
        <p:nvSpPr>
          <p:cNvPr id="137220"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ahoma" pitchFamily="34" charset="0"/>
            </a:endParaRPr>
          </a:p>
        </p:txBody>
      </p:sp>
    </p:spTree>
    <p:extLst>
      <p:ext uri="{BB962C8B-B14F-4D97-AF65-F5344CB8AC3E}">
        <p14:creationId xmlns:p14="http://schemas.microsoft.com/office/powerpoint/2010/main" val="4286355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5867400" y="2057400"/>
            <a:ext cx="1295400" cy="1828800"/>
          </a:xfrm>
          <a:prstGeom prst="rect">
            <a:avLst/>
          </a:prstGeom>
          <a:solidFill>
            <a:srgbClr val="EFAA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defRPr/>
            </a:pPr>
            <a:endParaRPr lang="en-US" altLang="en-US" dirty="0"/>
          </a:p>
        </p:txBody>
      </p:sp>
      <p:sp>
        <p:nvSpPr>
          <p:cNvPr id="4" name="Rectangle 3"/>
          <p:cNvSpPr>
            <a:spLocks noChangeArrowheads="1"/>
          </p:cNvSpPr>
          <p:nvPr/>
        </p:nvSpPr>
        <p:spPr bwMode="auto">
          <a:xfrm>
            <a:off x="152400" y="152400"/>
            <a:ext cx="3733800" cy="3733800"/>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defRPr/>
            </a:pPr>
            <a:endParaRPr lang="en-US" altLang="en-US" dirty="0"/>
          </a:p>
        </p:txBody>
      </p:sp>
      <p:sp>
        <p:nvSpPr>
          <p:cNvPr id="5" name="Rectangle 4"/>
          <p:cNvSpPr>
            <a:spLocks noChangeArrowheads="1"/>
          </p:cNvSpPr>
          <p:nvPr userDrawn="1"/>
        </p:nvSpPr>
        <p:spPr bwMode="auto">
          <a:xfrm>
            <a:off x="3962400" y="152400"/>
            <a:ext cx="1828800" cy="18288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defRPr/>
            </a:pPr>
            <a:endParaRPr lang="en-US" altLang="en-US" dirty="0"/>
          </a:p>
        </p:txBody>
      </p:sp>
      <p:sp>
        <p:nvSpPr>
          <p:cNvPr id="6" name="Rectangle 5"/>
          <p:cNvSpPr>
            <a:spLocks noChangeArrowheads="1"/>
          </p:cNvSpPr>
          <p:nvPr userDrawn="1"/>
        </p:nvSpPr>
        <p:spPr bwMode="auto">
          <a:xfrm>
            <a:off x="3962400" y="2057400"/>
            <a:ext cx="1828800" cy="1828800"/>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defRPr/>
            </a:pPr>
            <a:endParaRPr lang="en-US" altLang="en-US" dirty="0"/>
          </a:p>
        </p:txBody>
      </p:sp>
      <p:pic>
        <p:nvPicPr>
          <p:cNvPr id="7" name="Picture 9" descr="NSSE_CMYK.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4572000"/>
            <a:ext cx="292576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G:\CPR\NSSE\Marketing-Media-Press\Photography\More Photos from Schools\Willimette\girl_in_clas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38600" y="2133600"/>
            <a:ext cx="167798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67400" y="152400"/>
            <a:ext cx="31813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userDrawn="1"/>
        </p:nvSpPr>
        <p:spPr bwMode="auto">
          <a:xfrm>
            <a:off x="0" y="6629400"/>
            <a:ext cx="9144000" cy="2286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pic>
        <p:nvPicPr>
          <p:cNvPr id="11"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239000" y="2057400"/>
            <a:ext cx="17621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733800" y="4396921"/>
            <a:ext cx="5029200" cy="1854200"/>
          </a:xfrm>
        </p:spPr>
        <p:txBody>
          <a:bodyPr/>
          <a:lstStyle>
            <a:lvl1pPr>
              <a:defRPr/>
            </a:lvl1pPr>
          </a:lstStyle>
          <a:p>
            <a:r>
              <a:rPr lang="en-US" dirty="0"/>
              <a:t>TITLE</a:t>
            </a:r>
          </a:p>
        </p:txBody>
      </p:sp>
    </p:spTree>
    <p:extLst>
      <p:ext uri="{BB962C8B-B14F-4D97-AF65-F5344CB8AC3E}">
        <p14:creationId xmlns:p14="http://schemas.microsoft.com/office/powerpoint/2010/main" val="2606032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lstStyle>
            <a:lvl1pPr>
              <a:defRPr sz="3600">
                <a:solidFill>
                  <a:srgbClr val="002D6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228600" y="1524000"/>
            <a:ext cx="4229100" cy="5181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00050" indent="-285750">
              <a:buClr>
                <a:srgbClr val="7A1A57"/>
              </a:buClr>
              <a:defRPr sz="2400">
                <a:solidFill>
                  <a:srgbClr val="7A1A57"/>
                </a:solidFill>
                <a:latin typeface="Arial" panose="020B0604020202020204" pitchFamily="34" charset="0"/>
                <a:cs typeface="Arial" panose="020B0604020202020204" pitchFamily="34" charset="0"/>
              </a:defRPr>
            </a:lvl2pPr>
            <a:lvl3pPr marL="685800" indent="-228600">
              <a:buClr>
                <a:srgbClr val="417FDD"/>
              </a:buClr>
              <a:defRPr sz="2400">
                <a:solidFill>
                  <a:srgbClr val="417FDD"/>
                </a:solidFill>
                <a:latin typeface="Arial" panose="020B0604020202020204" pitchFamily="34" charset="0"/>
                <a:cs typeface="Arial" panose="020B0604020202020204" pitchFamily="34" charset="0"/>
              </a:defRPr>
            </a:lvl3pPr>
            <a:lvl4pPr marL="10858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10100" y="1524000"/>
            <a:ext cx="4229100" cy="5181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57200" indent="-285750">
              <a:buClr>
                <a:srgbClr val="7A1A57"/>
              </a:buClr>
              <a:tabLst/>
              <a:defRPr lang="en-US" sz="2400" dirty="0" smtClean="0">
                <a:solidFill>
                  <a:srgbClr val="7A1A57"/>
                </a:solidFill>
                <a:latin typeface="Arial" panose="020B0604020202020204" pitchFamily="34" charset="0"/>
                <a:ea typeface="+mn-ea"/>
                <a:cs typeface="Arial" panose="020B0604020202020204" pitchFamily="34" charset="0"/>
              </a:defRPr>
            </a:lvl2pPr>
            <a:lvl3pPr marL="857250" indent="-228600">
              <a:buClr>
                <a:srgbClr val="417FDD"/>
              </a:buClr>
              <a:defRPr sz="2400">
                <a:solidFill>
                  <a:srgbClr val="417FDD"/>
                </a:solidFill>
                <a:latin typeface="Arial" panose="020B0604020202020204" pitchFamily="34" charset="0"/>
                <a:cs typeface="Arial" panose="020B0604020202020204" pitchFamily="34" charset="0"/>
              </a:defRPr>
            </a:lvl3pPr>
            <a:lvl4pPr marL="12001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295400"/>
            <a:ext cx="9144000" cy="76200"/>
          </a:xfrm>
          <a:prstGeom prst="rect">
            <a:avLst/>
          </a:prstGeom>
          <a:solidFill>
            <a:srgbClr val="002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83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FSSE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lstStyle>
            <a:lvl1pPr>
              <a:defRPr sz="3600">
                <a:solidFill>
                  <a:srgbClr val="002D6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228600" y="1524000"/>
            <a:ext cx="4229100" cy="4494213"/>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00050" indent="-285750">
              <a:buClr>
                <a:srgbClr val="7A1A57"/>
              </a:buClr>
              <a:defRPr sz="2400">
                <a:solidFill>
                  <a:srgbClr val="7A1A57"/>
                </a:solidFill>
                <a:latin typeface="Arial" panose="020B0604020202020204" pitchFamily="34" charset="0"/>
                <a:cs typeface="Arial" panose="020B0604020202020204" pitchFamily="34" charset="0"/>
              </a:defRPr>
            </a:lvl2pPr>
            <a:lvl3pPr marL="685800" indent="-228600">
              <a:buClr>
                <a:srgbClr val="417FDD"/>
              </a:buClr>
              <a:defRPr sz="2400">
                <a:solidFill>
                  <a:srgbClr val="417FDD"/>
                </a:solidFill>
                <a:latin typeface="Arial" panose="020B0604020202020204" pitchFamily="34" charset="0"/>
                <a:cs typeface="Arial" panose="020B0604020202020204" pitchFamily="34" charset="0"/>
              </a:defRPr>
            </a:lvl3pPr>
            <a:lvl4pPr marL="10858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10100" y="1524000"/>
            <a:ext cx="4229100" cy="4492625"/>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57200" indent="-285750">
              <a:buClr>
                <a:srgbClr val="7A1A57"/>
              </a:buClr>
              <a:tabLst/>
              <a:defRPr lang="en-US" sz="2400" dirty="0" smtClean="0">
                <a:solidFill>
                  <a:srgbClr val="7A1A57"/>
                </a:solidFill>
                <a:latin typeface="Arial" panose="020B0604020202020204" pitchFamily="34" charset="0"/>
                <a:ea typeface="+mn-ea"/>
                <a:cs typeface="Arial" panose="020B0604020202020204" pitchFamily="34" charset="0"/>
              </a:defRPr>
            </a:lvl2pPr>
            <a:lvl3pPr marL="857250" indent="-228600">
              <a:buClr>
                <a:srgbClr val="417FDD"/>
              </a:buClr>
              <a:defRPr sz="2400">
                <a:solidFill>
                  <a:srgbClr val="417FDD"/>
                </a:solidFill>
                <a:latin typeface="Arial" panose="020B0604020202020204" pitchFamily="34" charset="0"/>
                <a:cs typeface="Arial" panose="020B0604020202020204" pitchFamily="34" charset="0"/>
              </a:defRPr>
            </a:lvl3pPr>
            <a:lvl4pPr marL="12001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295400"/>
            <a:ext cx="9144000" cy="76200"/>
          </a:xfrm>
          <a:prstGeom prst="rect">
            <a:avLst/>
          </a:prstGeom>
          <a:solidFill>
            <a:srgbClr val="7A1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98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71600" y="60198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15338"/>
          <a:stretch>
            <a:fillRect/>
          </a:stretch>
        </p:blipFill>
        <p:spPr bwMode="auto">
          <a:xfrm>
            <a:off x="7964488" y="60198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28796"/>
          <a:stretch>
            <a:fillRect/>
          </a:stretch>
        </p:blipFill>
        <p:spPr bwMode="auto">
          <a:xfrm>
            <a:off x="3200400" y="60198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4189"/>
          <a:stretch>
            <a:fillRect/>
          </a:stretch>
        </p:blipFill>
        <p:spPr bwMode="auto">
          <a:xfrm>
            <a:off x="4495800" y="60198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172200" y="60198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380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BCSSE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lstStyle>
            <a:lvl1pPr>
              <a:defRPr sz="3600">
                <a:solidFill>
                  <a:srgbClr val="002D6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228600" y="1524000"/>
            <a:ext cx="4229100" cy="5181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00050" indent="-285750">
              <a:buClr>
                <a:srgbClr val="7A1A57"/>
              </a:buClr>
              <a:defRPr sz="2400">
                <a:solidFill>
                  <a:srgbClr val="7A1A57"/>
                </a:solidFill>
                <a:latin typeface="Arial" panose="020B0604020202020204" pitchFamily="34" charset="0"/>
                <a:cs typeface="Arial" panose="020B0604020202020204" pitchFamily="34" charset="0"/>
              </a:defRPr>
            </a:lvl2pPr>
            <a:lvl3pPr marL="685800" indent="-228600">
              <a:buClr>
                <a:srgbClr val="417FDD"/>
              </a:buClr>
              <a:defRPr sz="2400">
                <a:solidFill>
                  <a:srgbClr val="417FDD"/>
                </a:solidFill>
                <a:latin typeface="Arial" panose="020B0604020202020204" pitchFamily="34" charset="0"/>
                <a:cs typeface="Arial" panose="020B0604020202020204" pitchFamily="34" charset="0"/>
              </a:defRPr>
            </a:lvl3pPr>
            <a:lvl4pPr marL="10858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10100" y="1524000"/>
            <a:ext cx="4229100" cy="5181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57200" indent="-285750">
              <a:buClr>
                <a:srgbClr val="7A1A57"/>
              </a:buClr>
              <a:tabLst/>
              <a:defRPr lang="en-US" sz="2400" dirty="0" smtClean="0">
                <a:solidFill>
                  <a:srgbClr val="7A1A57"/>
                </a:solidFill>
                <a:latin typeface="Arial" panose="020B0604020202020204" pitchFamily="34" charset="0"/>
                <a:ea typeface="+mn-ea"/>
                <a:cs typeface="Arial" panose="020B0604020202020204" pitchFamily="34" charset="0"/>
              </a:defRPr>
            </a:lvl2pPr>
            <a:lvl3pPr marL="857250" indent="-228600">
              <a:buClr>
                <a:srgbClr val="417FDD"/>
              </a:buClr>
              <a:defRPr sz="2400">
                <a:solidFill>
                  <a:srgbClr val="417FDD"/>
                </a:solidFill>
                <a:latin typeface="Arial" panose="020B0604020202020204" pitchFamily="34" charset="0"/>
                <a:cs typeface="Arial" panose="020B0604020202020204" pitchFamily="34" charset="0"/>
              </a:defRPr>
            </a:lvl3pPr>
            <a:lvl4pPr marL="12001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295400"/>
            <a:ext cx="9144000" cy="76200"/>
          </a:xfrm>
          <a:prstGeom prst="rect">
            <a:avLst/>
          </a:prstGeom>
          <a:solidFill>
            <a:srgbClr val="EFA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1212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NSSE top-bottom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lstStyle>
            <a:lvl1pPr>
              <a:defRPr sz="3600">
                <a:solidFill>
                  <a:srgbClr val="002D6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228600" y="1524000"/>
            <a:ext cx="8610600" cy="19050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00050" indent="-285750">
              <a:buClr>
                <a:srgbClr val="7A1A57"/>
              </a:buClr>
              <a:defRPr sz="2400">
                <a:solidFill>
                  <a:srgbClr val="7A1A57"/>
                </a:solidFill>
                <a:latin typeface="Arial" panose="020B0604020202020204" pitchFamily="34" charset="0"/>
                <a:cs typeface="Arial" panose="020B0604020202020204" pitchFamily="34" charset="0"/>
              </a:defRPr>
            </a:lvl2pPr>
            <a:lvl3pPr marL="685800" indent="-228600">
              <a:buClr>
                <a:srgbClr val="417FDD"/>
              </a:buClr>
              <a:defRPr sz="2400">
                <a:solidFill>
                  <a:srgbClr val="417FDD"/>
                </a:solidFill>
                <a:latin typeface="Arial" panose="020B0604020202020204" pitchFamily="34" charset="0"/>
                <a:cs typeface="Arial" panose="020B0604020202020204" pitchFamily="34" charset="0"/>
              </a:defRPr>
            </a:lvl3pPr>
            <a:lvl4pPr marL="10858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28600" y="3429000"/>
            <a:ext cx="8610600" cy="3276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57200" indent="-285750">
              <a:buClr>
                <a:srgbClr val="7A1A57"/>
              </a:buClr>
              <a:tabLst/>
              <a:defRPr lang="en-US" sz="2400" dirty="0" smtClean="0">
                <a:solidFill>
                  <a:srgbClr val="7A1A57"/>
                </a:solidFill>
                <a:latin typeface="Arial" panose="020B0604020202020204" pitchFamily="34" charset="0"/>
                <a:ea typeface="+mn-ea"/>
                <a:cs typeface="Arial" panose="020B0604020202020204" pitchFamily="34" charset="0"/>
              </a:defRPr>
            </a:lvl2pPr>
            <a:lvl3pPr marL="857250" indent="-228600">
              <a:buClr>
                <a:srgbClr val="417FDD"/>
              </a:buClr>
              <a:defRPr sz="2400">
                <a:solidFill>
                  <a:srgbClr val="417FDD"/>
                </a:solidFill>
                <a:latin typeface="Arial" panose="020B0604020202020204" pitchFamily="34" charset="0"/>
                <a:cs typeface="Arial" panose="020B0604020202020204" pitchFamily="34" charset="0"/>
              </a:defRPr>
            </a:lvl3pPr>
            <a:lvl4pPr marL="12001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295400"/>
            <a:ext cx="9144000" cy="76200"/>
          </a:xfrm>
          <a:prstGeom prst="rect">
            <a:avLst/>
          </a:prstGeom>
          <a:solidFill>
            <a:srgbClr val="002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8958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BCSSE top-bottom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lstStyle>
            <a:lvl1pPr>
              <a:defRPr sz="3600">
                <a:solidFill>
                  <a:srgbClr val="002D6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228600" y="1524000"/>
            <a:ext cx="8610600" cy="19050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00050" indent="-285750">
              <a:buClr>
                <a:srgbClr val="7A1A57"/>
              </a:buClr>
              <a:defRPr sz="2400">
                <a:solidFill>
                  <a:srgbClr val="7A1A57"/>
                </a:solidFill>
                <a:latin typeface="Arial" panose="020B0604020202020204" pitchFamily="34" charset="0"/>
                <a:cs typeface="Arial" panose="020B0604020202020204" pitchFamily="34" charset="0"/>
              </a:defRPr>
            </a:lvl2pPr>
            <a:lvl3pPr marL="685800" indent="-228600">
              <a:buClr>
                <a:srgbClr val="417FDD"/>
              </a:buClr>
              <a:defRPr sz="2400">
                <a:solidFill>
                  <a:srgbClr val="417FDD"/>
                </a:solidFill>
                <a:latin typeface="Arial" panose="020B0604020202020204" pitchFamily="34" charset="0"/>
                <a:cs typeface="Arial" panose="020B0604020202020204" pitchFamily="34" charset="0"/>
              </a:defRPr>
            </a:lvl3pPr>
            <a:lvl4pPr marL="10858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28600" y="3429000"/>
            <a:ext cx="8610600" cy="3276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57200" indent="-285750">
              <a:buClr>
                <a:srgbClr val="7A1A57"/>
              </a:buClr>
              <a:tabLst/>
              <a:defRPr lang="en-US" sz="2400" dirty="0" smtClean="0">
                <a:solidFill>
                  <a:srgbClr val="7A1A57"/>
                </a:solidFill>
                <a:latin typeface="Arial" panose="020B0604020202020204" pitchFamily="34" charset="0"/>
                <a:ea typeface="+mn-ea"/>
                <a:cs typeface="Arial" panose="020B0604020202020204" pitchFamily="34" charset="0"/>
              </a:defRPr>
            </a:lvl2pPr>
            <a:lvl3pPr marL="857250" indent="-228600">
              <a:buClr>
                <a:srgbClr val="417FDD"/>
              </a:buClr>
              <a:defRPr sz="2400">
                <a:solidFill>
                  <a:srgbClr val="417FDD"/>
                </a:solidFill>
                <a:latin typeface="Arial" panose="020B0604020202020204" pitchFamily="34" charset="0"/>
                <a:cs typeface="Arial" panose="020B0604020202020204" pitchFamily="34" charset="0"/>
              </a:defRPr>
            </a:lvl3pPr>
            <a:lvl4pPr marL="12001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295400"/>
            <a:ext cx="9144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3169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FSSE top-bottom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lstStyle>
            <a:lvl1pPr>
              <a:defRPr sz="3600">
                <a:solidFill>
                  <a:srgbClr val="002D6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228600" y="1524000"/>
            <a:ext cx="8610600" cy="19050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00050" indent="-285750">
              <a:buClr>
                <a:srgbClr val="7A1A57"/>
              </a:buClr>
              <a:defRPr sz="2400">
                <a:solidFill>
                  <a:srgbClr val="7A1A57"/>
                </a:solidFill>
                <a:latin typeface="Arial" panose="020B0604020202020204" pitchFamily="34" charset="0"/>
                <a:cs typeface="Arial" panose="020B0604020202020204" pitchFamily="34" charset="0"/>
              </a:defRPr>
            </a:lvl2pPr>
            <a:lvl3pPr marL="685800" indent="-228600">
              <a:buClr>
                <a:srgbClr val="417FDD"/>
              </a:buClr>
              <a:defRPr sz="2400">
                <a:solidFill>
                  <a:srgbClr val="417FDD"/>
                </a:solidFill>
                <a:latin typeface="Arial" panose="020B0604020202020204" pitchFamily="34" charset="0"/>
                <a:cs typeface="Arial" panose="020B0604020202020204" pitchFamily="34" charset="0"/>
              </a:defRPr>
            </a:lvl3pPr>
            <a:lvl4pPr marL="10858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28600" y="3429000"/>
            <a:ext cx="8610600" cy="3276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57200" indent="-285750">
              <a:buClr>
                <a:srgbClr val="7A1A57"/>
              </a:buClr>
              <a:tabLst/>
              <a:defRPr lang="en-US" sz="2400" dirty="0" smtClean="0">
                <a:solidFill>
                  <a:srgbClr val="7A1A57"/>
                </a:solidFill>
                <a:latin typeface="Arial" panose="020B0604020202020204" pitchFamily="34" charset="0"/>
                <a:ea typeface="+mn-ea"/>
                <a:cs typeface="Arial" panose="020B0604020202020204" pitchFamily="34" charset="0"/>
              </a:defRPr>
            </a:lvl2pPr>
            <a:lvl3pPr marL="857250" indent="-228600">
              <a:buClr>
                <a:srgbClr val="417FDD"/>
              </a:buClr>
              <a:defRPr sz="2400">
                <a:solidFill>
                  <a:srgbClr val="417FDD"/>
                </a:solidFill>
                <a:latin typeface="Arial" panose="020B0604020202020204" pitchFamily="34" charset="0"/>
                <a:cs typeface="Arial" panose="020B0604020202020204" pitchFamily="34" charset="0"/>
              </a:defRPr>
            </a:lvl3pPr>
            <a:lvl4pPr marL="12001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295400"/>
            <a:ext cx="9144000" cy="76200"/>
          </a:xfrm>
          <a:prstGeom prst="rect">
            <a:avLst/>
          </a:prstGeom>
          <a:solidFill>
            <a:srgbClr val="7A1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716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4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txBox="1">
            <a:spLocks noChangeArrowheads="1"/>
          </p:cNvSpPr>
          <p:nvPr userDrawn="1"/>
        </p:nvSpPr>
        <p:spPr bwMode="auto">
          <a:xfrm>
            <a:off x="0" y="0"/>
            <a:ext cx="9144000" cy="1600200"/>
          </a:xfrm>
          <a:prstGeom prst="rect">
            <a:avLst/>
          </a:prstGeom>
          <a:solidFill>
            <a:srgbClr val="002D62"/>
          </a:solidFill>
          <a:ln>
            <a:noFill/>
          </a:ln>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4" name="Rectangle 2"/>
          <p:cNvSpPr txBox="1">
            <a:spLocks noChangeArrowheads="1"/>
          </p:cNvSpPr>
          <p:nvPr userDrawn="1"/>
        </p:nvSpPr>
        <p:spPr bwMode="auto">
          <a:xfrm>
            <a:off x="0" y="6629400"/>
            <a:ext cx="9144000" cy="228600"/>
          </a:xfrm>
          <a:prstGeom prst="rect">
            <a:avLst/>
          </a:prstGeom>
          <a:solidFill>
            <a:srgbClr val="7A1A57"/>
          </a:solidFill>
          <a:ln>
            <a:noFill/>
          </a:ln>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2" name="Title 1"/>
          <p:cNvSpPr>
            <a:spLocks noGrp="1"/>
          </p:cNvSpPr>
          <p:nvPr>
            <p:ph type="title"/>
          </p:nvPr>
        </p:nvSpPr>
        <p:spPr>
          <a:xfrm>
            <a:off x="685800" y="2514600"/>
            <a:ext cx="7772400" cy="1362075"/>
          </a:xfrm>
        </p:spPr>
        <p:txBody>
          <a:bodyPr anchor="t"/>
          <a:lstStyle>
            <a:lvl1pPr algn="l">
              <a:defRPr sz="4000" b="1" cap="all">
                <a:solidFill>
                  <a:srgbClr val="002D62"/>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9692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D912197-4C6E-4C8E-9819-198A4995AF64}" type="slidenum">
              <a:rPr lang="en-US" smtClean="0"/>
              <a:pPr>
                <a:defRPr/>
              </a:pPr>
              <a:t>‹#›</a:t>
            </a:fld>
            <a:endParaRPr lang="en-US" dirty="0"/>
          </a:p>
        </p:txBody>
      </p:sp>
      <p:pic>
        <p:nvPicPr>
          <p:cNvPr id="4"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7150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71600" y="57150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15338"/>
          <a:stretch>
            <a:fillRect/>
          </a:stretch>
        </p:blipFill>
        <p:spPr bwMode="auto">
          <a:xfrm>
            <a:off x="7964488" y="57150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28796"/>
          <a:stretch>
            <a:fillRect/>
          </a:stretch>
        </p:blipFill>
        <p:spPr bwMode="auto">
          <a:xfrm>
            <a:off x="3200400" y="57150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4189"/>
          <a:stretch>
            <a:fillRect/>
          </a:stretch>
        </p:blipFill>
        <p:spPr bwMode="auto">
          <a:xfrm>
            <a:off x="4495800" y="57150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172200" y="57150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userDrawn="1"/>
        </p:nvSpPr>
        <p:spPr bwMode="auto">
          <a:xfrm>
            <a:off x="0" y="6629400"/>
            <a:ext cx="9144000" cy="228600"/>
          </a:xfrm>
          <a:prstGeom prst="rect">
            <a:avLst/>
          </a:prstGeom>
          <a:solidFill>
            <a:srgbClr val="7A1A57"/>
          </a:solidFill>
          <a:ln>
            <a:noFill/>
          </a:ln>
        </p:spPr>
        <p:txBody>
          <a:bodyPr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13" name="Rectangle 12"/>
          <p:cNvSpPr/>
          <p:nvPr userDrawn="1"/>
        </p:nvSpPr>
        <p:spPr>
          <a:xfrm>
            <a:off x="0" y="0"/>
            <a:ext cx="9144000" cy="1676400"/>
          </a:xfrm>
          <a:prstGeom prst="rect">
            <a:avLst/>
          </a:prstGeom>
          <a:solidFill>
            <a:srgbClr val="002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59368" y="4444491"/>
            <a:ext cx="2167132" cy="890018"/>
          </a:xfrm>
          <a:prstGeom prst="rect">
            <a:avLst/>
          </a:prstGeom>
        </p:spPr>
      </p:pic>
      <p:sp>
        <p:nvSpPr>
          <p:cNvPr id="11" name="Title 10"/>
          <p:cNvSpPr>
            <a:spLocks noGrp="1"/>
          </p:cNvSpPr>
          <p:nvPr>
            <p:ph type="title"/>
          </p:nvPr>
        </p:nvSpPr>
        <p:spPr>
          <a:xfrm>
            <a:off x="292100" y="2565146"/>
            <a:ext cx="8534400" cy="1143000"/>
          </a:xfrm>
        </p:spPr>
        <p:txBody>
          <a:bodyPr/>
          <a:lstStyle/>
          <a:p>
            <a:r>
              <a:rPr lang="en-US" dirty="0"/>
              <a:t>Click to edit Master title style</a:t>
            </a:r>
          </a:p>
        </p:txBody>
      </p:sp>
    </p:spTree>
    <p:extLst>
      <p:ext uri="{BB962C8B-B14F-4D97-AF65-F5344CB8AC3E}">
        <p14:creationId xmlns:p14="http://schemas.microsoft.com/office/powerpoint/2010/main" val="219866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CSSE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D912197-4C6E-4C8E-9819-198A4995AF64}" type="slidenum">
              <a:rPr lang="en-US" smtClean="0"/>
              <a:pPr>
                <a:defRPr/>
              </a:pPr>
              <a:t>‹#›</a:t>
            </a:fld>
            <a:endParaRPr lang="en-US" dirty="0"/>
          </a:p>
        </p:txBody>
      </p:sp>
      <p:pic>
        <p:nvPicPr>
          <p:cNvPr id="4"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7150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71600" y="57150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15338"/>
          <a:stretch>
            <a:fillRect/>
          </a:stretch>
        </p:blipFill>
        <p:spPr bwMode="auto">
          <a:xfrm>
            <a:off x="7964488" y="57150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28796"/>
          <a:stretch>
            <a:fillRect/>
          </a:stretch>
        </p:blipFill>
        <p:spPr bwMode="auto">
          <a:xfrm>
            <a:off x="3200400" y="57150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4189"/>
          <a:stretch>
            <a:fillRect/>
          </a:stretch>
        </p:blipFill>
        <p:spPr bwMode="auto">
          <a:xfrm>
            <a:off x="4495800" y="57150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172200" y="57150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userDrawn="1"/>
        </p:nvSpPr>
        <p:spPr bwMode="auto">
          <a:xfrm>
            <a:off x="0" y="6629400"/>
            <a:ext cx="9144000" cy="228600"/>
          </a:xfrm>
          <a:prstGeom prst="rect">
            <a:avLst/>
          </a:prstGeom>
          <a:solidFill>
            <a:srgbClr val="7A1A57"/>
          </a:solidFill>
          <a:ln>
            <a:noFill/>
          </a:ln>
        </p:spPr>
        <p:txBody>
          <a:bodyPr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13" name="Rectangle 12"/>
          <p:cNvSpPr/>
          <p:nvPr userDrawn="1"/>
        </p:nvSpPr>
        <p:spPr>
          <a:xfrm>
            <a:off x="0" y="0"/>
            <a:ext cx="9144000" cy="1676400"/>
          </a:xfrm>
          <a:prstGeom prst="rect">
            <a:avLst/>
          </a:prstGeom>
          <a:solidFill>
            <a:srgbClr val="EFA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21547" y="4419600"/>
            <a:ext cx="2517653" cy="893066"/>
          </a:xfrm>
          <a:prstGeom prst="rect">
            <a:avLst/>
          </a:prstGeom>
        </p:spPr>
      </p:pic>
      <p:sp>
        <p:nvSpPr>
          <p:cNvPr id="10" name="Title 9"/>
          <p:cNvSpPr>
            <a:spLocks noGrp="1"/>
          </p:cNvSpPr>
          <p:nvPr>
            <p:ph type="title"/>
          </p:nvPr>
        </p:nvSpPr>
        <p:spPr>
          <a:xfrm>
            <a:off x="533400" y="2405743"/>
            <a:ext cx="8534400" cy="1143000"/>
          </a:xfrm>
        </p:spPr>
        <p:txBody>
          <a:bodyPr/>
          <a:lstStyle/>
          <a:p>
            <a:r>
              <a:rPr lang="en-US"/>
              <a:t>Click to edit Master title style</a:t>
            </a:r>
          </a:p>
        </p:txBody>
      </p:sp>
    </p:spTree>
    <p:extLst>
      <p:ext uri="{BB962C8B-B14F-4D97-AF65-F5344CB8AC3E}">
        <p14:creationId xmlns:p14="http://schemas.microsoft.com/office/powerpoint/2010/main" val="494778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SSE Section Header">
    <p:spTree>
      <p:nvGrpSpPr>
        <p:cNvPr id="1" name=""/>
        <p:cNvGrpSpPr/>
        <p:nvPr/>
      </p:nvGrpSpPr>
      <p:grpSpPr>
        <a:xfrm>
          <a:off x="0" y="0"/>
          <a:ext cx="0" cy="0"/>
          <a:chOff x="0" y="0"/>
          <a:chExt cx="0" cy="0"/>
        </a:xfrm>
      </p:grpSpPr>
      <p:sp>
        <p:nvSpPr>
          <p:cNvPr id="3" name="Rectangle 2"/>
          <p:cNvSpPr txBox="1">
            <a:spLocks noChangeArrowheads="1"/>
          </p:cNvSpPr>
          <p:nvPr userDrawn="1"/>
        </p:nvSpPr>
        <p:spPr bwMode="auto">
          <a:xfrm>
            <a:off x="0" y="0"/>
            <a:ext cx="9144000" cy="1600200"/>
          </a:xfrm>
          <a:prstGeom prst="rect">
            <a:avLst/>
          </a:prstGeom>
          <a:solidFill>
            <a:srgbClr val="7A1A57"/>
          </a:solidFill>
          <a:ln>
            <a:noFill/>
          </a:ln>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4" name="Rectangle 2"/>
          <p:cNvSpPr txBox="1">
            <a:spLocks noChangeArrowheads="1"/>
          </p:cNvSpPr>
          <p:nvPr userDrawn="1"/>
        </p:nvSpPr>
        <p:spPr bwMode="auto">
          <a:xfrm>
            <a:off x="0" y="6629400"/>
            <a:ext cx="9144000" cy="228600"/>
          </a:xfrm>
          <a:prstGeom prst="rect">
            <a:avLst/>
          </a:prstGeom>
          <a:solidFill>
            <a:srgbClr val="7A1A57"/>
          </a:solidFill>
          <a:ln>
            <a:noFill/>
          </a:ln>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2" name="Title 1"/>
          <p:cNvSpPr>
            <a:spLocks noGrp="1"/>
          </p:cNvSpPr>
          <p:nvPr>
            <p:ph type="title" hasCustomPrompt="1"/>
          </p:nvPr>
        </p:nvSpPr>
        <p:spPr>
          <a:xfrm>
            <a:off x="685800" y="2514600"/>
            <a:ext cx="7772400" cy="1362075"/>
          </a:xfrm>
        </p:spPr>
        <p:txBody>
          <a:bodyPr anchor="t"/>
          <a:lstStyle>
            <a:lvl1pPr algn="l">
              <a:defRPr sz="4000" b="1" cap="none">
                <a:solidFill>
                  <a:srgbClr val="002D62"/>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4361495"/>
            <a:ext cx="2167132" cy="891542"/>
          </a:xfrm>
          <a:prstGeom prst="rect">
            <a:avLst/>
          </a:prstGeom>
        </p:spPr>
      </p:pic>
      <p:pic>
        <p:nvPicPr>
          <p:cNvPr id="7"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7150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371600" y="57150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15338"/>
          <a:stretch>
            <a:fillRect/>
          </a:stretch>
        </p:blipFill>
        <p:spPr bwMode="auto">
          <a:xfrm>
            <a:off x="7964488" y="57150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r="28796"/>
          <a:stretch>
            <a:fillRect/>
          </a:stretch>
        </p:blipFill>
        <p:spPr bwMode="auto">
          <a:xfrm>
            <a:off x="3200400" y="57150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l="4189"/>
          <a:stretch>
            <a:fillRect/>
          </a:stretch>
        </p:blipFill>
        <p:spPr bwMode="auto">
          <a:xfrm>
            <a:off x="4495800" y="57150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172200" y="57150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51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NSSE Title and Content">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371600"/>
            <a:ext cx="9144000" cy="76200"/>
          </a:xfrm>
          <a:prstGeom prst="rect">
            <a:avLst/>
          </a:prstGeom>
          <a:solidFill>
            <a:srgbClr val="002D62"/>
          </a:solidFill>
          <a:ln>
            <a:noFill/>
          </a:ln>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2" name="Title 1"/>
          <p:cNvSpPr>
            <a:spLocks noGrp="1"/>
          </p:cNvSpPr>
          <p:nvPr>
            <p:ph type="title"/>
          </p:nvPr>
        </p:nvSpPr>
        <p:spPr>
          <a:xfrm>
            <a:off x="228600" y="228600"/>
            <a:ext cx="8610600" cy="1143000"/>
          </a:xfrm>
        </p:spPr>
        <p:txBody>
          <a:bodyPr/>
          <a:lstStyle>
            <a:lvl1pPr>
              <a:defRPr sz="3600" b="1">
                <a:solidFill>
                  <a:srgbClr val="002D6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8600" y="1600200"/>
            <a:ext cx="8610600" cy="5105400"/>
          </a:xfrm>
        </p:spPr>
        <p:txBody>
          <a:bodyPr/>
          <a:lstStyle>
            <a:lvl1pPr marL="0" indent="0">
              <a:spcAft>
                <a:spcPts val="1200"/>
              </a:spcAft>
              <a:buClr>
                <a:srgbClr val="002D62"/>
              </a:buClr>
              <a:buNone/>
              <a:defRPr sz="2400" b="1">
                <a:solidFill>
                  <a:srgbClr val="002D62"/>
                </a:solidFill>
                <a:latin typeface="Arial" panose="020B0604020202020204" pitchFamily="34" charset="0"/>
                <a:cs typeface="Arial" panose="020B0604020202020204" pitchFamily="34" charset="0"/>
              </a:defRPr>
            </a:lvl1pPr>
            <a:lvl2pPr marL="514350" indent="-285750">
              <a:spcAft>
                <a:spcPts val="600"/>
              </a:spcAft>
              <a:buClr>
                <a:srgbClr val="7A1A57"/>
              </a:buClr>
              <a:defRPr sz="2000" b="1">
                <a:solidFill>
                  <a:srgbClr val="7A1A57"/>
                </a:solidFill>
                <a:latin typeface="Arial" panose="020B0604020202020204" pitchFamily="34" charset="0"/>
                <a:cs typeface="Arial" panose="020B0604020202020204" pitchFamily="34" charset="0"/>
              </a:defRPr>
            </a:lvl2pPr>
            <a:lvl3pPr marL="800100" indent="-228600">
              <a:spcAft>
                <a:spcPts val="600"/>
              </a:spcAft>
              <a:buClr>
                <a:srgbClr val="417FDD"/>
              </a:buClr>
              <a:defRPr sz="1800">
                <a:solidFill>
                  <a:srgbClr val="417FDD"/>
                </a:solidFill>
                <a:latin typeface="Arial" panose="020B0604020202020204" pitchFamily="34" charset="0"/>
                <a:cs typeface="Arial" panose="020B0604020202020204" pitchFamily="34" charset="0"/>
              </a:defRPr>
            </a:lvl3pPr>
            <a:lvl4pPr marL="1143000" indent="-228600">
              <a:buClr>
                <a:schemeClr val="tx1"/>
              </a:buClr>
              <a:defRPr sz="1800">
                <a:solidFill>
                  <a:schemeClr val="tx1"/>
                </a:solidFill>
                <a:latin typeface="Arial" panose="020B0604020202020204" pitchFamily="34" charset="0"/>
                <a:cs typeface="Arial" panose="020B0604020202020204" pitchFamily="34" charset="0"/>
              </a:defRPr>
            </a:lvl4pPr>
            <a:lvl5pPr>
              <a:buClrTx/>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2646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CSSE Title and Content">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371600"/>
            <a:ext cx="9144000" cy="76200"/>
          </a:xfrm>
          <a:prstGeom prst="rect">
            <a:avLst/>
          </a:prstGeom>
          <a:solidFill>
            <a:srgbClr val="FFC000"/>
          </a:solidFill>
          <a:ln>
            <a:noFill/>
          </a:ln>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2" name="Title 1"/>
          <p:cNvSpPr>
            <a:spLocks noGrp="1"/>
          </p:cNvSpPr>
          <p:nvPr>
            <p:ph type="title"/>
          </p:nvPr>
        </p:nvSpPr>
        <p:spPr>
          <a:xfrm>
            <a:off x="228600" y="228600"/>
            <a:ext cx="8610600" cy="1143000"/>
          </a:xfrm>
        </p:spPr>
        <p:txBody>
          <a:bodyPr/>
          <a:lstStyle>
            <a:lvl1pPr>
              <a:defRPr sz="3600" b="1">
                <a:solidFill>
                  <a:srgbClr val="002D6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8600" y="1600200"/>
            <a:ext cx="8610600" cy="5105400"/>
          </a:xfrm>
        </p:spPr>
        <p:txBody>
          <a:bodyPr/>
          <a:lstStyle>
            <a:lvl1pPr marL="0" indent="0">
              <a:spcAft>
                <a:spcPts val="1200"/>
              </a:spcAft>
              <a:buClr>
                <a:srgbClr val="002D62"/>
              </a:buClr>
              <a:buNone/>
              <a:defRPr sz="2400" b="1">
                <a:solidFill>
                  <a:srgbClr val="002D62"/>
                </a:solidFill>
                <a:latin typeface="Arial" panose="020B0604020202020204" pitchFamily="34" charset="0"/>
                <a:cs typeface="Arial" panose="020B0604020202020204" pitchFamily="34" charset="0"/>
              </a:defRPr>
            </a:lvl1pPr>
            <a:lvl2pPr marL="514350" indent="-285750">
              <a:spcAft>
                <a:spcPts val="600"/>
              </a:spcAft>
              <a:buClr>
                <a:srgbClr val="7A1A57"/>
              </a:buClr>
              <a:defRPr sz="2000" b="1">
                <a:solidFill>
                  <a:srgbClr val="7A1A57"/>
                </a:solidFill>
                <a:latin typeface="Arial" panose="020B0604020202020204" pitchFamily="34" charset="0"/>
                <a:cs typeface="Arial" panose="020B0604020202020204" pitchFamily="34" charset="0"/>
              </a:defRPr>
            </a:lvl2pPr>
            <a:lvl3pPr marL="800100" indent="-228600">
              <a:spcAft>
                <a:spcPts val="600"/>
              </a:spcAft>
              <a:buClr>
                <a:srgbClr val="417FDD"/>
              </a:buClr>
              <a:defRPr sz="1800">
                <a:solidFill>
                  <a:srgbClr val="417FDD"/>
                </a:solidFill>
                <a:latin typeface="Arial" panose="020B0604020202020204" pitchFamily="34" charset="0"/>
                <a:cs typeface="Arial" panose="020B0604020202020204" pitchFamily="34" charset="0"/>
              </a:defRPr>
            </a:lvl3pPr>
            <a:lvl4pPr marL="1143000" indent="-228600">
              <a:buClr>
                <a:schemeClr val="tx1"/>
              </a:buClr>
              <a:defRPr sz="1800">
                <a:solidFill>
                  <a:schemeClr val="tx1"/>
                </a:solidFill>
                <a:latin typeface="Arial" panose="020B0604020202020204" pitchFamily="34" charset="0"/>
                <a:cs typeface="Arial" panose="020B0604020202020204" pitchFamily="34" charset="0"/>
              </a:defRPr>
            </a:lvl4pPr>
            <a:lvl5pPr>
              <a:buClrTx/>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271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SSE Title only">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371600"/>
            <a:ext cx="9144000" cy="76200"/>
          </a:xfrm>
          <a:prstGeom prst="rect">
            <a:avLst/>
          </a:prstGeom>
          <a:solidFill>
            <a:srgbClr val="7A1A57"/>
          </a:solidFill>
          <a:ln>
            <a:noFill/>
          </a:ln>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2" name="Title 1"/>
          <p:cNvSpPr>
            <a:spLocks noGrp="1"/>
          </p:cNvSpPr>
          <p:nvPr>
            <p:ph type="title"/>
          </p:nvPr>
        </p:nvSpPr>
        <p:spPr>
          <a:xfrm>
            <a:off x="228600" y="228600"/>
            <a:ext cx="8610600" cy="1143000"/>
          </a:xfrm>
        </p:spPr>
        <p:txBody>
          <a:bodyPr/>
          <a:lstStyle>
            <a:lvl1pPr>
              <a:defRPr sz="3600" b="1">
                <a:solidFill>
                  <a:srgbClr val="002D62"/>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9844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FSSE Title and Content">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371600"/>
            <a:ext cx="9144000" cy="76200"/>
          </a:xfrm>
          <a:prstGeom prst="rect">
            <a:avLst/>
          </a:prstGeom>
          <a:solidFill>
            <a:srgbClr val="7A1A57"/>
          </a:solidFill>
          <a:ln>
            <a:noFill/>
          </a:ln>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2" name="Title 1"/>
          <p:cNvSpPr>
            <a:spLocks noGrp="1"/>
          </p:cNvSpPr>
          <p:nvPr>
            <p:ph type="title"/>
          </p:nvPr>
        </p:nvSpPr>
        <p:spPr>
          <a:xfrm>
            <a:off x="228600" y="228600"/>
            <a:ext cx="8915400" cy="1143000"/>
          </a:xfrm>
        </p:spPr>
        <p:txBody>
          <a:bodyPr/>
          <a:lstStyle>
            <a:lvl1pPr>
              <a:defRPr sz="3600" b="1">
                <a:solidFill>
                  <a:srgbClr val="002D6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8600" y="1600200"/>
            <a:ext cx="8610600" cy="4416425"/>
          </a:xfrm>
        </p:spPr>
        <p:txBody>
          <a:bodyPr/>
          <a:lstStyle>
            <a:lvl1pPr marL="0" indent="0">
              <a:spcAft>
                <a:spcPts val="1200"/>
              </a:spcAft>
              <a:buClr>
                <a:srgbClr val="002D62"/>
              </a:buClr>
              <a:buNone/>
              <a:defRPr sz="2400" b="1">
                <a:solidFill>
                  <a:srgbClr val="002D62"/>
                </a:solidFill>
                <a:latin typeface="Arial" panose="020B0604020202020204" pitchFamily="34" charset="0"/>
                <a:cs typeface="Arial" panose="020B0604020202020204" pitchFamily="34" charset="0"/>
              </a:defRPr>
            </a:lvl1pPr>
            <a:lvl2pPr marL="514350" indent="-285750">
              <a:spcAft>
                <a:spcPts val="600"/>
              </a:spcAft>
              <a:buClr>
                <a:srgbClr val="7A1A57"/>
              </a:buClr>
              <a:defRPr sz="2000" b="1">
                <a:solidFill>
                  <a:srgbClr val="7A1A57"/>
                </a:solidFill>
                <a:latin typeface="Arial" panose="020B0604020202020204" pitchFamily="34" charset="0"/>
                <a:cs typeface="Arial" panose="020B0604020202020204" pitchFamily="34" charset="0"/>
              </a:defRPr>
            </a:lvl2pPr>
            <a:lvl3pPr marL="800100" indent="-228600">
              <a:spcAft>
                <a:spcPts val="600"/>
              </a:spcAft>
              <a:buClr>
                <a:srgbClr val="417FDD"/>
              </a:buClr>
              <a:defRPr sz="1800">
                <a:solidFill>
                  <a:srgbClr val="417FDD"/>
                </a:solidFill>
                <a:latin typeface="Arial" panose="020B0604020202020204" pitchFamily="34" charset="0"/>
                <a:cs typeface="Arial" panose="020B0604020202020204" pitchFamily="34" charset="0"/>
              </a:defRPr>
            </a:lvl3pPr>
            <a:lvl4pPr marL="1143000" indent="-228600">
              <a:buClr>
                <a:schemeClr val="tx1"/>
              </a:buClr>
              <a:defRPr sz="1800">
                <a:solidFill>
                  <a:schemeClr val="tx1"/>
                </a:solidFill>
                <a:latin typeface="Arial" panose="020B0604020202020204" pitchFamily="34" charset="0"/>
                <a:cs typeface="Arial" panose="020B0604020202020204" pitchFamily="34" charset="0"/>
              </a:defRPr>
            </a:lvl4pPr>
            <a:lvl5pPr>
              <a:buClrTx/>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98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71600" y="60198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15338"/>
          <a:stretch>
            <a:fillRect/>
          </a:stretch>
        </p:blipFill>
        <p:spPr bwMode="auto">
          <a:xfrm>
            <a:off x="7964488" y="60198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28796"/>
          <a:stretch>
            <a:fillRect/>
          </a:stretch>
        </p:blipFill>
        <p:spPr bwMode="auto">
          <a:xfrm>
            <a:off x="3200400" y="60198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4189"/>
          <a:stretch>
            <a:fillRect/>
          </a:stretch>
        </p:blipFill>
        <p:spPr bwMode="auto">
          <a:xfrm>
            <a:off x="4495800" y="60198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172200" y="60198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88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228600" y="1447800"/>
            <a:ext cx="861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0390" name="Rectangle 6"/>
          <p:cNvSpPr>
            <a:spLocks noGrp="1" noChangeArrowheads="1"/>
          </p:cNvSpPr>
          <p:nvPr>
            <p:ph type="sldNum" sz="quarter" idx="4"/>
          </p:nvPr>
        </p:nvSpPr>
        <p:spPr bwMode="auto">
          <a:xfrm>
            <a:off x="8229600" y="6400800"/>
            <a:ext cx="609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a:solidFill>
                  <a:srgbClr val="00315E"/>
                </a:solidFill>
                <a:latin typeface="Frutiger Linotype" pitchFamily="34" charset="0"/>
              </a:defRPr>
            </a:lvl1pPr>
          </a:lstStyle>
          <a:p>
            <a:pPr>
              <a:defRPr/>
            </a:pPr>
            <a:fld id="{8D912197-4C6E-4C8E-9819-198A4995AF6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8187" r:id="rId1"/>
    <p:sldLayoutId id="2147488159" r:id="rId2"/>
    <p:sldLayoutId id="2147488221" r:id="rId3"/>
    <p:sldLayoutId id="2147488223" r:id="rId4"/>
    <p:sldLayoutId id="2147488227" r:id="rId5"/>
    <p:sldLayoutId id="2147488160" r:id="rId6"/>
    <p:sldLayoutId id="2147488224" r:id="rId7"/>
    <p:sldLayoutId id="2147488231" r:id="rId8"/>
    <p:sldLayoutId id="2147488228" r:id="rId9"/>
    <p:sldLayoutId id="2147488162" r:id="rId10"/>
    <p:sldLayoutId id="2147488229" r:id="rId11"/>
    <p:sldLayoutId id="2147488225" r:id="rId12"/>
    <p:sldLayoutId id="2147488222" r:id="rId13"/>
    <p:sldLayoutId id="2147488226" r:id="rId14"/>
    <p:sldLayoutId id="2147488230" r:id="rId15"/>
    <p:sldLayoutId id="2147488165" r:id="rId16"/>
  </p:sldLayoutIdLst>
  <p:hf hdr="0" ftr="0" dt="0"/>
  <p:txStyles>
    <p:titleStyle>
      <a:lvl1pPr algn="l" rtl="0" eaLnBrk="0" fontAlgn="base" hangingPunct="0">
        <a:spcBef>
          <a:spcPct val="0"/>
        </a:spcBef>
        <a:spcAft>
          <a:spcPct val="0"/>
        </a:spcAft>
        <a:defRPr sz="4400" b="1" i="0" u="none">
          <a:solidFill>
            <a:srgbClr val="000066"/>
          </a:solidFill>
          <a:latin typeface="Frutiger Linotype" pitchFamily="34" charset="0"/>
          <a:ea typeface="+mj-ea"/>
          <a:cs typeface="Osaka"/>
        </a:defRPr>
      </a:lvl1pPr>
      <a:lvl2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2pPr>
      <a:lvl3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3pPr>
      <a:lvl4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4pPr>
      <a:lvl5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5pPr>
      <a:lvl6pPr marL="457200" algn="l" rtl="0" fontAlgn="base">
        <a:spcBef>
          <a:spcPct val="0"/>
        </a:spcBef>
        <a:spcAft>
          <a:spcPct val="0"/>
        </a:spcAft>
        <a:defRPr sz="4400">
          <a:solidFill>
            <a:srgbClr val="000066"/>
          </a:solidFill>
          <a:latin typeface="Tahoma" pitchFamily="34" charset="0"/>
          <a:ea typeface="Osaka" pitchFamily="1" charset="-128"/>
        </a:defRPr>
      </a:lvl6pPr>
      <a:lvl7pPr marL="914400" algn="l" rtl="0" fontAlgn="base">
        <a:spcBef>
          <a:spcPct val="0"/>
        </a:spcBef>
        <a:spcAft>
          <a:spcPct val="0"/>
        </a:spcAft>
        <a:defRPr sz="4400">
          <a:solidFill>
            <a:srgbClr val="000066"/>
          </a:solidFill>
          <a:latin typeface="Tahoma" pitchFamily="34" charset="0"/>
          <a:ea typeface="Osaka" pitchFamily="1" charset="-128"/>
        </a:defRPr>
      </a:lvl7pPr>
      <a:lvl8pPr marL="1371600" algn="l" rtl="0" fontAlgn="base">
        <a:spcBef>
          <a:spcPct val="0"/>
        </a:spcBef>
        <a:spcAft>
          <a:spcPct val="0"/>
        </a:spcAft>
        <a:defRPr sz="4400">
          <a:solidFill>
            <a:srgbClr val="000066"/>
          </a:solidFill>
          <a:latin typeface="Tahoma" pitchFamily="34" charset="0"/>
          <a:ea typeface="Osaka" pitchFamily="1" charset="-128"/>
        </a:defRPr>
      </a:lvl8pPr>
      <a:lvl9pPr marL="1828800" algn="l" rtl="0" fontAlgn="base">
        <a:spcBef>
          <a:spcPct val="0"/>
        </a:spcBef>
        <a:spcAft>
          <a:spcPct val="0"/>
        </a:spcAft>
        <a:defRPr sz="4400">
          <a:solidFill>
            <a:srgbClr val="000066"/>
          </a:solidFill>
          <a:latin typeface="Tahoma" pitchFamily="34" charset="0"/>
          <a:ea typeface="Osaka" pitchFamily="1" charset="-128"/>
        </a:defRPr>
      </a:lvl9pPr>
    </p:titleStyle>
    <p:bodyStyle>
      <a:lvl1pPr marL="342900" indent="-342900" algn="l" rtl="0" eaLnBrk="0" fontAlgn="base" hangingPunct="0">
        <a:spcBef>
          <a:spcPct val="20000"/>
        </a:spcBef>
        <a:spcAft>
          <a:spcPct val="0"/>
        </a:spcAft>
        <a:buClr>
          <a:srgbClr val="000099"/>
        </a:buClr>
        <a:buFont typeface="Wingdings" pitchFamily="2" charset="2"/>
        <a:buChar char="§"/>
        <a:defRPr sz="3000">
          <a:solidFill>
            <a:srgbClr val="000099"/>
          </a:solidFill>
          <a:latin typeface="Frutiger Linotype" pitchFamily="34" charset="0"/>
          <a:ea typeface="+mn-ea"/>
          <a:cs typeface="Osaka"/>
        </a:defRPr>
      </a:lvl1pPr>
      <a:lvl2pPr marL="742950" indent="-285750" algn="l" rtl="0" eaLnBrk="0" fontAlgn="base" hangingPunct="0">
        <a:spcBef>
          <a:spcPct val="20000"/>
        </a:spcBef>
        <a:spcAft>
          <a:spcPct val="0"/>
        </a:spcAft>
        <a:buClr>
          <a:schemeClr val="tx1"/>
        </a:buClr>
        <a:buFont typeface="Wingdings" pitchFamily="2" charset="2"/>
        <a:buChar char="§"/>
        <a:defRPr sz="2600" b="0" i="0" u="none">
          <a:solidFill>
            <a:schemeClr val="tx1"/>
          </a:solidFill>
          <a:latin typeface="Frutiger Linotype" pitchFamily="34" charset="0"/>
          <a:ea typeface="+mn-ea"/>
          <a:cs typeface="Osaka"/>
        </a:defRPr>
      </a:lvl2pPr>
      <a:lvl3pPr marL="1143000" indent="-228600" algn="l" rtl="0" eaLnBrk="0" fontAlgn="base" hangingPunct="0">
        <a:spcBef>
          <a:spcPct val="20000"/>
        </a:spcBef>
        <a:spcAft>
          <a:spcPct val="0"/>
        </a:spcAft>
        <a:buClr>
          <a:srgbClr val="740D09"/>
        </a:buClr>
        <a:buChar char="•"/>
        <a:defRPr sz="2200">
          <a:solidFill>
            <a:srgbClr val="AC150D"/>
          </a:solidFill>
          <a:latin typeface="Frutiger Linotype" pitchFamily="34" charset="0"/>
          <a:ea typeface="+mn-ea"/>
          <a:cs typeface="Osaka"/>
        </a:defRPr>
      </a:lvl3pPr>
      <a:lvl4pPr marL="1600200" indent="-228600" algn="l" rtl="0" eaLnBrk="0" fontAlgn="base" hangingPunct="0">
        <a:spcBef>
          <a:spcPct val="20000"/>
        </a:spcBef>
        <a:spcAft>
          <a:spcPct val="0"/>
        </a:spcAft>
        <a:buChar char="–"/>
        <a:defRPr sz="2000">
          <a:solidFill>
            <a:srgbClr val="000099"/>
          </a:solidFill>
          <a:latin typeface="Frutiger Linotype" pitchFamily="34" charset="0"/>
          <a:ea typeface="+mn-ea"/>
          <a:cs typeface="Osaka"/>
        </a:defRPr>
      </a:lvl4pPr>
      <a:lvl5pPr marL="2057400" indent="-228600" algn="l" rtl="0" eaLnBrk="0" fontAlgn="base" hangingPunct="0">
        <a:spcBef>
          <a:spcPct val="20000"/>
        </a:spcBef>
        <a:spcAft>
          <a:spcPct val="0"/>
        </a:spcAft>
        <a:buChar char="»"/>
        <a:defRPr sz="1400">
          <a:solidFill>
            <a:schemeClr val="tx1"/>
          </a:solidFill>
          <a:latin typeface="Frutiger Linotype" pitchFamily="34" charset="0"/>
          <a:ea typeface="+mn-ea"/>
          <a:cs typeface="Osak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8.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33.e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34.e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35.e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36.e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37.e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38.emf"/><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52.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nsse.indiana.edu/support-resources/data-results-guides/index.html"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5.xml"/><Relationship Id="rId1" Type="http://schemas.openxmlformats.org/officeDocument/2006/relationships/slideLayout" Target="../slideLayouts/slideLayout10.xml"/><Relationship Id="rId5" Type="http://schemas.openxmlformats.org/officeDocument/2006/relationships/image" Target="../media/image55.jpeg"/><Relationship Id="rId4" Type="http://schemas.openxmlformats.org/officeDocument/2006/relationships/image" Target="../media/image54.jpeg"/></Relationships>
</file>

<file path=ppt/slides/_rels/slide5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56.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9.jpeg"/><Relationship Id="rId5" Type="http://schemas.openxmlformats.org/officeDocument/2006/relationships/image" Target="../media/image57.pn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hyperlink" Target="https://nsse.indiana.edu/support-resources/data-results-guides/accreditation-toolkits/index.html" TargetMode="External"/><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blogs.iu.edu/citl/2020/09/16/seven-principles/"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nsse.indiana.edu/support-resources/how-institutions-use-nsse-fsse-bcsse-data/lessons-from-the-field/index.html" TargetMode="External"/><Relationship Id="rId1" Type="http://schemas.openxmlformats.org/officeDocument/2006/relationships/slideLayout" Target="../slideLayouts/slideLayout10.xml"/><Relationship Id="rId5" Type="http://schemas.openxmlformats.org/officeDocument/2006/relationships/image" Target="../media/image69.png"/><Relationship Id="rId4" Type="http://schemas.openxmlformats.org/officeDocument/2006/relationships/image" Target="../media/image68.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52400" y="0"/>
            <a:ext cx="8839200" cy="1371600"/>
          </a:xfrm>
        </p:spPr>
        <p:txBody>
          <a:bodyPr/>
          <a:lstStyle/>
          <a:p>
            <a:pPr eaLnBrk="1" hangingPunct="1"/>
            <a:r>
              <a:rPr lang="en-US" altLang="en-US" dirty="0"/>
              <a:t>Notes to Users</a:t>
            </a:r>
          </a:p>
        </p:txBody>
      </p:sp>
      <p:sp>
        <p:nvSpPr>
          <p:cNvPr id="57347" name="Rectangle 3"/>
          <p:cNvSpPr>
            <a:spLocks noGrp="1" noChangeArrowheads="1"/>
          </p:cNvSpPr>
          <p:nvPr>
            <p:ph type="body" idx="1"/>
          </p:nvPr>
        </p:nvSpPr>
        <p:spPr>
          <a:xfrm>
            <a:off x="152400" y="1447800"/>
            <a:ext cx="8763000" cy="5410200"/>
          </a:xfrm>
        </p:spPr>
        <p:txBody>
          <a:bodyPr/>
          <a:lstStyle/>
          <a:p>
            <a:pPr marL="173038" indent="-173038" eaLnBrk="1" hangingPunct="1">
              <a:spcBef>
                <a:spcPts val="0"/>
              </a:spcBef>
              <a:spcAft>
                <a:spcPts val="1200"/>
              </a:spcAft>
            </a:pPr>
            <a:r>
              <a:rPr lang="en-US" altLang="en-US" sz="1600" dirty="0">
                <a:solidFill>
                  <a:srgbClr val="000066"/>
                </a:solidFill>
                <a:latin typeface="Arial" panose="020B0604020202020204" pitchFamily="34" charset="0"/>
                <a:cs typeface="Arial" panose="020B0604020202020204" pitchFamily="34" charset="0"/>
              </a:rPr>
              <a:t>This sample presentation is designed to serve as a </a:t>
            </a:r>
            <a:r>
              <a:rPr lang="en-US" altLang="en-US" sz="1600" b="1" u="sng" dirty="0">
                <a:solidFill>
                  <a:srgbClr val="000066"/>
                </a:solidFill>
                <a:latin typeface="Arial" panose="020B0604020202020204" pitchFamily="34" charset="0"/>
                <a:cs typeface="Arial" panose="020B0604020202020204" pitchFamily="34" charset="0"/>
              </a:rPr>
              <a:t>customizable template</a:t>
            </a:r>
            <a:r>
              <a:rPr lang="en-US" altLang="en-US" sz="1600" dirty="0">
                <a:solidFill>
                  <a:srgbClr val="000066"/>
                </a:solidFill>
                <a:latin typeface="Arial" panose="020B0604020202020204" pitchFamily="34" charset="0"/>
                <a:cs typeface="Arial" panose="020B0604020202020204" pitchFamily="34" charset="0"/>
              </a:rPr>
              <a:t> to present NSSE, BCSSE, or FSSE results on your campus. The presentation is divided into the following topical sections to help you quickly select the slides most appropriate for a particular audience: </a:t>
            </a:r>
            <a:endParaRPr lang="en-US" altLang="en-US" sz="1700" dirty="0">
              <a:solidFill>
                <a:srgbClr val="000066"/>
              </a:solidFill>
              <a:latin typeface="Arial" panose="020B0604020202020204" pitchFamily="34" charset="0"/>
              <a:cs typeface="Arial" panose="020B0604020202020204" pitchFamily="34" charset="0"/>
            </a:endParaRP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dirty="0">
                <a:solidFill>
                  <a:srgbClr val="000066"/>
                </a:solidFill>
                <a:latin typeface="Arial" panose="020B0604020202020204" pitchFamily="34" charset="0"/>
                <a:cs typeface="Arial" panose="020B0604020202020204" pitchFamily="34" charset="0"/>
              </a:rPr>
              <a:t>NSSE and the Concept of Student Engagement</a:t>
            </a: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dirty="0">
                <a:solidFill>
                  <a:srgbClr val="000066"/>
                </a:solidFill>
                <a:latin typeface="Arial" panose="020B0604020202020204" pitchFamily="34" charset="0"/>
                <a:cs typeface="Arial" panose="020B0604020202020204" pitchFamily="34" charset="0"/>
              </a:rPr>
              <a:t>Selected NSSE Results for </a:t>
            </a:r>
            <a:r>
              <a:rPr lang="en-US" altLang="en-US" sz="1600" dirty="0">
                <a:solidFill>
                  <a:srgbClr val="FF3300"/>
                </a:solidFill>
                <a:latin typeface="Arial" panose="020B0604020202020204" pitchFamily="34" charset="0"/>
                <a:cs typeface="Arial" panose="020B0604020202020204" pitchFamily="34" charset="0"/>
              </a:rPr>
              <a:t>[Institution]</a:t>
            </a:r>
            <a:endParaRPr lang="en-US" altLang="en-US" sz="1600" dirty="0">
              <a:solidFill>
                <a:srgbClr val="000066"/>
              </a:solidFill>
              <a:latin typeface="Arial" panose="020B0604020202020204" pitchFamily="34" charset="0"/>
              <a:cs typeface="Arial" panose="020B0604020202020204" pitchFamily="34" charset="0"/>
            </a:endParaRP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dirty="0">
                <a:solidFill>
                  <a:srgbClr val="000066"/>
                </a:solidFill>
                <a:latin typeface="Arial" panose="020B0604020202020204" pitchFamily="34" charset="0"/>
                <a:cs typeface="Arial" panose="020B0604020202020204" pitchFamily="34" charset="0"/>
              </a:rPr>
              <a:t>Selected BCSSE Results for </a:t>
            </a:r>
            <a:r>
              <a:rPr lang="en-US" altLang="en-US" sz="1600" dirty="0">
                <a:solidFill>
                  <a:srgbClr val="FF3300"/>
                </a:solidFill>
                <a:latin typeface="Arial" panose="020B0604020202020204" pitchFamily="34" charset="0"/>
                <a:cs typeface="Arial" panose="020B0604020202020204" pitchFamily="34" charset="0"/>
              </a:rPr>
              <a:t>[Institution]</a:t>
            </a:r>
            <a:endParaRPr lang="en-US" altLang="en-US" sz="1600" dirty="0">
              <a:solidFill>
                <a:srgbClr val="000066"/>
              </a:solidFill>
              <a:latin typeface="Arial" panose="020B0604020202020204" pitchFamily="34" charset="0"/>
              <a:cs typeface="Arial" panose="020B0604020202020204" pitchFamily="34" charset="0"/>
            </a:endParaRP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dirty="0">
                <a:solidFill>
                  <a:srgbClr val="000066"/>
                </a:solidFill>
                <a:latin typeface="Arial" panose="020B0604020202020204" pitchFamily="34" charset="0"/>
                <a:cs typeface="Arial" panose="020B0604020202020204" pitchFamily="34" charset="0"/>
              </a:rPr>
              <a:t>Selected FSSE Results for </a:t>
            </a:r>
            <a:r>
              <a:rPr lang="en-US" altLang="en-US" sz="1600" dirty="0">
                <a:solidFill>
                  <a:srgbClr val="FF3300"/>
                </a:solidFill>
                <a:latin typeface="Arial" panose="020B0604020202020204" pitchFamily="34" charset="0"/>
                <a:cs typeface="Arial" panose="020B0604020202020204" pitchFamily="34" charset="0"/>
              </a:rPr>
              <a:t>[Institution]</a:t>
            </a:r>
            <a:endParaRPr lang="en-US" altLang="en-US" sz="1600" dirty="0">
              <a:solidFill>
                <a:srgbClr val="000066"/>
              </a:solidFill>
              <a:latin typeface="Arial" panose="020B0604020202020204" pitchFamily="34" charset="0"/>
              <a:cs typeface="Arial" panose="020B0604020202020204" pitchFamily="34" charset="0"/>
            </a:endParaRP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dirty="0">
                <a:solidFill>
                  <a:srgbClr val="000066"/>
                </a:solidFill>
                <a:latin typeface="Arial" panose="020B0604020202020204" pitchFamily="34" charset="0"/>
                <a:cs typeface="Arial" panose="020B0604020202020204" pitchFamily="34" charset="0"/>
              </a:rPr>
              <a:t>User Resources and Activities of the NSSE Institute</a:t>
            </a: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dirty="0">
                <a:solidFill>
                  <a:srgbClr val="000066"/>
                </a:solidFill>
                <a:latin typeface="Arial" panose="020B0604020202020204" pitchFamily="34" charset="0"/>
                <a:cs typeface="Arial" panose="020B0604020202020204" pitchFamily="34" charset="0"/>
              </a:rPr>
              <a:t>Using Your NSSE, BCSSE, and FSSE Data</a:t>
            </a: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dirty="0">
                <a:solidFill>
                  <a:srgbClr val="000066"/>
                </a:solidFill>
                <a:latin typeface="Arial" panose="020B0604020202020204" pitchFamily="34" charset="0"/>
                <a:cs typeface="Arial" panose="020B0604020202020204" pitchFamily="34" charset="0"/>
              </a:rPr>
              <a:t>Questions &amp; Discussion</a:t>
            </a: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dirty="0">
                <a:solidFill>
                  <a:srgbClr val="000066"/>
                </a:solidFill>
                <a:latin typeface="Arial" panose="020B0604020202020204" pitchFamily="34" charset="0"/>
                <a:cs typeface="Arial" panose="020B0604020202020204" pitchFamily="34" charset="0"/>
              </a:rPr>
              <a:t>Contact Information</a:t>
            </a:r>
          </a:p>
          <a:p>
            <a:pPr marL="0" lvl="1" eaLnBrk="1" hangingPunct="1">
              <a:spcBef>
                <a:spcPts val="0"/>
              </a:spcBef>
              <a:spcAft>
                <a:spcPts val="0"/>
              </a:spcAft>
            </a:pPr>
            <a:endParaRPr lang="en-US" altLang="en-US" sz="1700" dirty="0">
              <a:solidFill>
                <a:srgbClr val="000066"/>
              </a:solidFill>
              <a:latin typeface="Arial" panose="020B0604020202020204" pitchFamily="34" charset="0"/>
              <a:cs typeface="Arial" panose="020B0604020202020204" pitchFamily="34" charset="0"/>
            </a:endParaRPr>
          </a:p>
          <a:p>
            <a:pPr marL="173038" indent="-173038" eaLnBrk="1" hangingPunct="1">
              <a:spcBef>
                <a:spcPts val="0"/>
              </a:spcBef>
              <a:spcAft>
                <a:spcPts val="1200"/>
              </a:spcAft>
            </a:pPr>
            <a:r>
              <a:rPr lang="en-US" altLang="en-US" sz="1600" dirty="0">
                <a:solidFill>
                  <a:srgbClr val="000066"/>
                </a:solidFill>
                <a:latin typeface="Arial" panose="020B0604020202020204" pitchFamily="34" charset="0"/>
                <a:cs typeface="Arial" panose="020B0604020202020204" pitchFamily="34" charset="0"/>
              </a:rPr>
              <a:t>Replace the cover slide and the </a:t>
            </a:r>
            <a:r>
              <a:rPr lang="en-US" altLang="en-US" sz="1600" dirty="0">
                <a:solidFill>
                  <a:srgbClr val="FF3300"/>
                </a:solidFill>
                <a:latin typeface="Arial" panose="020B0604020202020204" pitchFamily="34" charset="0"/>
                <a:cs typeface="Arial" panose="020B0604020202020204" pitchFamily="34" charset="0"/>
              </a:rPr>
              <a:t>red text</a:t>
            </a:r>
            <a:r>
              <a:rPr lang="en-US" altLang="en-US" sz="1600" dirty="0">
                <a:solidFill>
                  <a:srgbClr val="000066"/>
                </a:solidFill>
                <a:latin typeface="Arial" panose="020B0604020202020204" pitchFamily="34" charset="0"/>
                <a:cs typeface="Arial" panose="020B0604020202020204" pitchFamily="34" charset="0"/>
              </a:rPr>
              <a:t> throughout this presentation with the </a:t>
            </a:r>
            <a:r>
              <a:rPr lang="en-US" altLang="en-US" sz="1600" dirty="0">
                <a:solidFill>
                  <a:srgbClr val="FF3300"/>
                </a:solidFill>
                <a:latin typeface="Arial" panose="020B0604020202020204" pitchFamily="34" charset="0"/>
                <a:cs typeface="Arial" panose="020B0604020202020204" pitchFamily="34" charset="0"/>
              </a:rPr>
              <a:t>name of your school</a:t>
            </a:r>
            <a:r>
              <a:rPr lang="en-US" altLang="en-US" sz="1600" dirty="0">
                <a:solidFill>
                  <a:srgbClr val="000066"/>
                </a:solidFill>
                <a:latin typeface="Arial" panose="020B0604020202020204" pitchFamily="34" charset="0"/>
                <a:cs typeface="Arial" panose="020B0604020202020204" pitchFamily="34" charset="0"/>
              </a:rPr>
              <a:t> and your </a:t>
            </a:r>
            <a:r>
              <a:rPr lang="en-US" altLang="en-US" sz="1600" dirty="0">
                <a:solidFill>
                  <a:srgbClr val="FF3300"/>
                </a:solidFill>
                <a:latin typeface="Arial" panose="020B0604020202020204" pitchFamily="34" charset="0"/>
                <a:cs typeface="Arial" panose="020B0604020202020204" pitchFamily="34" charset="0"/>
              </a:rPr>
              <a:t>own results</a:t>
            </a:r>
            <a:r>
              <a:rPr lang="en-US" altLang="en-US" sz="1600" dirty="0">
                <a:solidFill>
                  <a:srgbClr val="000066"/>
                </a:solidFill>
                <a:latin typeface="Arial" panose="020B0604020202020204" pitchFamily="34" charset="0"/>
                <a:cs typeface="Arial" panose="020B0604020202020204" pitchFamily="34" charset="0"/>
              </a:rPr>
              <a:t>. </a:t>
            </a:r>
          </a:p>
          <a:p>
            <a:pPr marL="173038" indent="-173038" eaLnBrk="1" hangingPunct="1">
              <a:spcBef>
                <a:spcPts val="0"/>
              </a:spcBef>
            </a:pPr>
            <a:r>
              <a:rPr lang="en-US" altLang="en-US" sz="1600" dirty="0">
                <a:solidFill>
                  <a:srgbClr val="000066"/>
                </a:solidFill>
                <a:latin typeface="Arial" panose="020B0604020202020204" pitchFamily="34" charset="0"/>
                <a:cs typeface="Arial" panose="020B0604020202020204" pitchFamily="34" charset="0"/>
              </a:rPr>
              <a:t>Use slides from the “Selected Results </a:t>
            </a:r>
            <a:r>
              <a:rPr lang="en-US" altLang="en-US" sz="1600" dirty="0">
                <a:solidFill>
                  <a:srgbClr val="000066"/>
                </a:solidFill>
              </a:rPr>
              <a:t>for </a:t>
            </a:r>
            <a:r>
              <a:rPr lang="en-US" altLang="en-US" sz="1600" dirty="0">
                <a:solidFill>
                  <a:srgbClr val="FF3300"/>
                </a:solidFill>
              </a:rPr>
              <a:t>[Institution]</a:t>
            </a:r>
            <a:r>
              <a:rPr lang="en-US" altLang="en-US" sz="1600" dirty="0">
                <a:solidFill>
                  <a:srgbClr val="000066"/>
                </a:solidFill>
                <a:latin typeface="Arial" panose="020B0604020202020204" pitchFamily="34" charset="0"/>
                <a:cs typeface="Arial" panose="020B0604020202020204" pitchFamily="34" charset="0"/>
              </a:rPr>
              <a:t>” sections for ideas on how to</a:t>
            </a:r>
            <a:r>
              <a:rPr lang="en-US" altLang="en-US" sz="1600" dirty="0">
                <a:solidFill>
                  <a:srgbClr val="003399"/>
                </a:solidFill>
                <a:latin typeface="Arial" panose="020B0604020202020204" pitchFamily="34" charset="0"/>
                <a:cs typeface="Arial" panose="020B0604020202020204" pitchFamily="34" charset="0"/>
              </a:rPr>
              <a:t> </a:t>
            </a:r>
            <a:r>
              <a:rPr lang="en-US" altLang="en-US" sz="1600" dirty="0">
                <a:solidFill>
                  <a:srgbClr val="000066"/>
                </a:solidFill>
                <a:latin typeface="Arial" panose="020B0604020202020204" pitchFamily="34" charset="0"/>
                <a:cs typeface="Arial" panose="020B0604020202020204" pitchFamily="34" charset="0"/>
              </a:rPr>
              <a:t>present your campus results.</a:t>
            </a:r>
          </a:p>
          <a:p>
            <a:pPr marL="173038" indent="-173038" eaLnBrk="1" hangingPunct="1">
              <a:spcBef>
                <a:spcPts val="0"/>
              </a:spcBef>
              <a:spcAft>
                <a:spcPts val="1200"/>
              </a:spcAft>
            </a:pPr>
            <a:r>
              <a:rPr lang="en-US" altLang="en-US" sz="1600" dirty="0">
                <a:solidFill>
                  <a:srgbClr val="000066"/>
                </a:solidFill>
                <a:latin typeface="Arial" panose="020B0604020202020204" pitchFamily="34" charset="0"/>
                <a:cs typeface="Arial" panose="020B0604020202020204" pitchFamily="34" charset="0"/>
              </a:rPr>
              <a:t>View the notes section of each slide for additional information or relevant talking points (in the PowerPoint tool bar select “VIEW” then </a:t>
            </a:r>
            <a:r>
              <a:rPr lang="en-US" altLang="en-US" sz="1600" dirty="0">
                <a:solidFill>
                  <a:srgbClr val="002060"/>
                </a:solidFill>
                <a:latin typeface="Arial" panose="020B0604020202020204" pitchFamily="34" charset="0"/>
                <a:cs typeface="Arial" panose="020B0604020202020204" pitchFamily="34" charset="0"/>
              </a:rPr>
              <a:t>“Notes </a:t>
            </a:r>
            <a:r>
              <a:rPr lang="en-US" altLang="en-US" sz="1600" dirty="0">
                <a:solidFill>
                  <a:srgbClr val="002060"/>
                </a:solidFill>
              </a:rPr>
              <a:t>P</a:t>
            </a:r>
            <a:r>
              <a:rPr lang="en-US" altLang="en-US" sz="1600" dirty="0">
                <a:solidFill>
                  <a:srgbClr val="002060"/>
                </a:solidFill>
                <a:latin typeface="Arial" panose="020B0604020202020204" pitchFamily="34" charset="0"/>
                <a:cs typeface="Arial" panose="020B0604020202020204" pitchFamily="34" charset="0"/>
              </a:rPr>
              <a:t>age”)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dirty="0"/>
              <a:t>NSSE Survey Content</a:t>
            </a:r>
          </a:p>
        </p:txBody>
      </p:sp>
      <p:sp>
        <p:nvSpPr>
          <p:cNvPr id="66563" name="AutoShape 4" descr="Engagement in meaningful academic experiences&#10;" title="Engagement in meaningful academic experiences"/>
          <p:cNvSpPr>
            <a:spLocks noChangeArrowheads="1"/>
          </p:cNvSpPr>
          <p:nvPr/>
        </p:nvSpPr>
        <p:spPr bwMode="auto">
          <a:xfrm>
            <a:off x="762000" y="1981200"/>
            <a:ext cx="5257800" cy="685800"/>
          </a:xfrm>
          <a:prstGeom prst="rightArrowCallout">
            <a:avLst>
              <a:gd name="adj1" fmla="val 25000"/>
              <a:gd name="adj2" fmla="val 25000"/>
              <a:gd name="adj3" fmla="val 127778"/>
              <a:gd name="adj4" fmla="val 66667"/>
            </a:avLst>
          </a:prstGeom>
          <a:solidFill>
            <a:srgbClr val="7A1A57"/>
          </a:solidFill>
          <a:ln w="12700" cap="sq">
            <a:solidFill>
              <a:schemeClr val="tx1"/>
            </a:solidFill>
            <a:miter lim="800000"/>
            <a:headEnd type="none" w="sm" len="sm"/>
            <a:tailEnd type="none" w="sm" len="sm"/>
          </a:ln>
          <a:effectLst>
            <a:outerShdw dist="107763" dir="13500000" algn="ctr" rotWithShape="0">
              <a:schemeClr val="bg2">
                <a:alpha val="50000"/>
              </a:schemeClr>
            </a:outerShdw>
          </a:effec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
                <a:srgbClr val="E3C131"/>
              </a:buClr>
              <a:buFont typeface="Wingdings" pitchFamily="2" charset="2"/>
              <a:buNone/>
            </a:pPr>
            <a:r>
              <a:rPr lang="en-US" altLang="en-US" sz="1800" b="1" dirty="0">
                <a:solidFill>
                  <a:schemeClr val="bg1"/>
                </a:solidFill>
              </a:rPr>
              <a:t>Engagement in meaningful </a:t>
            </a:r>
          </a:p>
          <a:p>
            <a:pPr algn="ctr" eaLnBrk="1" hangingPunct="1">
              <a:spcBef>
                <a:spcPct val="0"/>
              </a:spcBef>
              <a:buClr>
                <a:srgbClr val="E3C131"/>
              </a:buClr>
              <a:buFont typeface="Wingdings" pitchFamily="2" charset="2"/>
              <a:buNone/>
            </a:pPr>
            <a:r>
              <a:rPr lang="en-US" altLang="en-US" sz="1800" b="1" dirty="0">
                <a:solidFill>
                  <a:schemeClr val="bg1"/>
                </a:solidFill>
              </a:rPr>
              <a:t>academic experiences</a:t>
            </a:r>
          </a:p>
        </p:txBody>
      </p:sp>
      <p:sp>
        <p:nvSpPr>
          <p:cNvPr id="542725" name="AutoShape 5" descr="Engagement in High-Impact Practices&#10;" title="Engagement in High-Impact Practices"/>
          <p:cNvSpPr>
            <a:spLocks noChangeArrowheads="1"/>
          </p:cNvSpPr>
          <p:nvPr/>
        </p:nvSpPr>
        <p:spPr bwMode="auto">
          <a:xfrm>
            <a:off x="762000" y="2971800"/>
            <a:ext cx="5181600" cy="762000"/>
          </a:xfrm>
          <a:prstGeom prst="rightArrowCallout">
            <a:avLst>
              <a:gd name="adj1" fmla="val 25000"/>
              <a:gd name="adj2" fmla="val 25000"/>
              <a:gd name="adj3" fmla="val 113333"/>
              <a:gd name="adj4" fmla="val 66667"/>
            </a:avLst>
          </a:prstGeom>
          <a:solidFill>
            <a:srgbClr val="EFAA22"/>
          </a:solidFill>
          <a:ln w="12700" cap="sq">
            <a:solidFill>
              <a:srgbClr val="000099"/>
            </a:solidFill>
            <a:miter lim="800000"/>
            <a:headEnd type="none" w="sm" len="sm"/>
            <a:tailEnd type="none" w="sm" len="sm"/>
          </a:ln>
          <a:effectLst>
            <a:outerShdw dist="107763" dir="13500000" algn="ctr" rotWithShape="0">
              <a:schemeClr val="bg2">
                <a:alpha val="50000"/>
              </a:schemeClr>
            </a:outerShdw>
          </a:effectLst>
        </p:spPr>
        <p:txBody>
          <a:bodyPr wrap="none" anchor="ctr"/>
          <a:lstStyle/>
          <a:p>
            <a:pPr algn="ctr">
              <a:defRPr/>
            </a:pPr>
            <a:r>
              <a:rPr lang="en-US" b="1" dirty="0">
                <a:solidFill>
                  <a:schemeClr val="bg1"/>
                </a:solidFill>
                <a:latin typeface="Frutiger Linotype"/>
                <a:ea typeface="+mn-ea"/>
                <a:cs typeface="+mn-cs"/>
              </a:rPr>
              <a:t>Engagement in </a:t>
            </a:r>
            <a:br>
              <a:rPr lang="en-US" b="1" dirty="0">
                <a:solidFill>
                  <a:schemeClr val="bg1"/>
                </a:solidFill>
                <a:latin typeface="Frutiger Linotype"/>
                <a:ea typeface="+mn-ea"/>
                <a:cs typeface="+mn-cs"/>
              </a:rPr>
            </a:br>
            <a:r>
              <a:rPr lang="en-US" b="1" dirty="0">
                <a:solidFill>
                  <a:schemeClr val="bg1"/>
                </a:solidFill>
                <a:latin typeface="Frutiger Linotype"/>
                <a:ea typeface="+mn-ea"/>
                <a:cs typeface="+mn-cs"/>
              </a:rPr>
              <a:t>High-Impact Practices</a:t>
            </a:r>
          </a:p>
        </p:txBody>
      </p:sp>
      <p:sp>
        <p:nvSpPr>
          <p:cNvPr id="542726" name="AutoShape 6" descr="Student reactions to college&#10;" title="Student reactions to college"/>
          <p:cNvSpPr>
            <a:spLocks noChangeArrowheads="1"/>
          </p:cNvSpPr>
          <p:nvPr/>
        </p:nvSpPr>
        <p:spPr bwMode="auto">
          <a:xfrm>
            <a:off x="762000" y="4038600"/>
            <a:ext cx="5257800" cy="762000"/>
          </a:xfrm>
          <a:prstGeom prst="rightArrowCallout">
            <a:avLst>
              <a:gd name="adj1" fmla="val 25000"/>
              <a:gd name="adj2" fmla="val 25000"/>
              <a:gd name="adj3" fmla="val 115000"/>
              <a:gd name="adj4" fmla="val 66667"/>
            </a:avLst>
          </a:prstGeom>
          <a:solidFill>
            <a:srgbClr val="417FDD"/>
          </a:solidFill>
          <a:ln w="12700" cap="sq">
            <a:solidFill>
              <a:schemeClr val="tx1"/>
            </a:solidFill>
            <a:miter lim="800000"/>
            <a:headEnd type="none" w="sm" len="sm"/>
            <a:tailEnd type="none" w="sm" len="sm"/>
          </a:ln>
          <a:effectLst>
            <a:outerShdw dist="107763" dir="8100000" algn="ctr" rotWithShape="0">
              <a:schemeClr val="bg2">
                <a:alpha val="50000"/>
              </a:schemeClr>
            </a:outerShdw>
          </a:effectLst>
        </p:spPr>
        <p:txBody>
          <a:bodyPr wrap="none" anchor="ctr"/>
          <a:lstStyle/>
          <a:p>
            <a:pPr algn="ctr">
              <a:buClr>
                <a:srgbClr val="E3C131"/>
              </a:buClr>
              <a:buFont typeface="Wingdings" pitchFamily="2" charset="2"/>
              <a:buNone/>
              <a:defRPr/>
            </a:pPr>
            <a:r>
              <a:rPr lang="en-US" b="1" dirty="0">
                <a:solidFill>
                  <a:schemeClr val="bg1"/>
                </a:solidFill>
                <a:latin typeface="Frutiger Linotype"/>
                <a:ea typeface="+mn-ea"/>
                <a:cs typeface="+mn-cs"/>
              </a:rPr>
              <a:t>Student reactions </a:t>
            </a:r>
          </a:p>
          <a:p>
            <a:pPr algn="ctr">
              <a:buClr>
                <a:srgbClr val="E3C131"/>
              </a:buClr>
              <a:buFont typeface="Wingdings" pitchFamily="2" charset="2"/>
              <a:buNone/>
              <a:defRPr/>
            </a:pPr>
            <a:r>
              <a:rPr lang="en-US" b="1" dirty="0">
                <a:solidFill>
                  <a:schemeClr val="bg1"/>
                </a:solidFill>
                <a:latin typeface="Frutiger Linotype"/>
                <a:ea typeface="+mn-ea"/>
                <a:cs typeface="+mn-cs"/>
              </a:rPr>
              <a:t>to college</a:t>
            </a:r>
          </a:p>
        </p:txBody>
      </p:sp>
      <p:sp>
        <p:nvSpPr>
          <p:cNvPr id="66566" name="AutoShape 7" descr="Student background information" title="Student background information"/>
          <p:cNvSpPr>
            <a:spLocks noChangeArrowheads="1"/>
          </p:cNvSpPr>
          <p:nvPr/>
        </p:nvSpPr>
        <p:spPr bwMode="auto">
          <a:xfrm>
            <a:off x="762000" y="5029200"/>
            <a:ext cx="5257800" cy="762000"/>
          </a:xfrm>
          <a:prstGeom prst="rightArrowCallout">
            <a:avLst>
              <a:gd name="adj1" fmla="val 25000"/>
              <a:gd name="adj2" fmla="val 25000"/>
              <a:gd name="adj3" fmla="val 115000"/>
              <a:gd name="adj4" fmla="val 66667"/>
            </a:avLst>
          </a:prstGeom>
          <a:solidFill>
            <a:srgbClr val="002D62"/>
          </a:solidFill>
          <a:ln w="12700" cap="sq">
            <a:solidFill>
              <a:schemeClr val="tx1"/>
            </a:solidFill>
            <a:miter lim="800000"/>
            <a:headEnd type="none" w="sm" len="sm"/>
            <a:tailEnd type="none" w="sm" len="sm"/>
          </a:ln>
          <a:effectLst>
            <a:outerShdw dist="107763" dir="8100000" algn="ctr" rotWithShape="0">
              <a:schemeClr val="bg2">
                <a:alpha val="50000"/>
              </a:schemeClr>
            </a:outerShdw>
          </a:effec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chemeClr val="bg1"/>
              </a:solidFill>
              <a:latin typeface="Tahoma" pitchFamily="34" charset="0"/>
            </a:endParaRPr>
          </a:p>
          <a:p>
            <a:pPr algn="ctr" eaLnBrk="1" hangingPunct="1">
              <a:spcBef>
                <a:spcPct val="0"/>
              </a:spcBef>
              <a:buClrTx/>
              <a:buFontTx/>
              <a:buNone/>
            </a:pPr>
            <a:r>
              <a:rPr lang="en-US" altLang="en-US" sz="1800" b="1" dirty="0">
                <a:solidFill>
                  <a:schemeClr val="bg1"/>
                </a:solidFill>
              </a:rPr>
              <a:t>Student background</a:t>
            </a:r>
          </a:p>
          <a:p>
            <a:pPr algn="ctr" eaLnBrk="1" hangingPunct="1">
              <a:spcBef>
                <a:spcPct val="0"/>
              </a:spcBef>
              <a:buClrTx/>
              <a:buFontTx/>
              <a:buNone/>
            </a:pPr>
            <a:r>
              <a:rPr lang="en-US" altLang="en-US" sz="1800" b="1" dirty="0">
                <a:solidFill>
                  <a:schemeClr val="bg1"/>
                </a:solidFill>
              </a:rPr>
              <a:t>information</a:t>
            </a:r>
          </a:p>
          <a:p>
            <a:pPr algn="ctr" eaLnBrk="1" hangingPunct="1">
              <a:spcBef>
                <a:spcPct val="0"/>
              </a:spcBef>
              <a:buClrTx/>
              <a:buFontTx/>
              <a:buNone/>
            </a:pPr>
            <a:endParaRPr lang="en-US" altLang="en-US" sz="1800" dirty="0">
              <a:solidFill>
                <a:schemeClr val="bg1"/>
              </a:solidFill>
              <a:latin typeface="Tahoma" pitchFamily="34" charset="0"/>
            </a:endParaRPr>
          </a:p>
        </p:txBody>
      </p:sp>
      <p:sp>
        <p:nvSpPr>
          <p:cNvPr id="66567" name="AutoShape 8" descr="Student learning &amp; development&#10;" title="Student learning &amp; development"/>
          <p:cNvSpPr>
            <a:spLocks noChangeArrowheads="1"/>
          </p:cNvSpPr>
          <p:nvPr/>
        </p:nvSpPr>
        <p:spPr bwMode="auto">
          <a:xfrm>
            <a:off x="6096000" y="1981200"/>
            <a:ext cx="2590800" cy="3810000"/>
          </a:xfrm>
          <a:prstGeom prst="flowChartAlternateProcess">
            <a:avLst/>
          </a:prstGeom>
          <a:solidFill>
            <a:srgbClr val="EFAA22">
              <a:alpha val="34118"/>
            </a:srgbClr>
          </a:solidFill>
          <a:ln w="38100" cap="sq">
            <a:solidFill>
              <a:srgbClr val="002D62"/>
            </a:solidFill>
            <a:miter lim="800000"/>
            <a:headEnd type="none" w="sm" len="sm"/>
            <a:tailEnd type="none" w="sm" len="sm"/>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2000" b="1" dirty="0">
                <a:solidFill>
                  <a:srgbClr val="002D62"/>
                </a:solidFill>
                <a:latin typeface="Arial" panose="020B0604020202020204" pitchFamily="34" charset="0"/>
                <a:cs typeface="Arial" panose="020B0604020202020204" pitchFamily="34" charset="0"/>
              </a:rPr>
              <a:t>Student learning </a:t>
            </a:r>
          </a:p>
          <a:p>
            <a:pPr algn="ctr" eaLnBrk="1" hangingPunct="1">
              <a:spcBef>
                <a:spcPct val="0"/>
              </a:spcBef>
              <a:buClrTx/>
              <a:buFontTx/>
              <a:buNone/>
            </a:pPr>
            <a:r>
              <a:rPr lang="en-US" altLang="en-US" sz="2000" b="1" dirty="0">
                <a:solidFill>
                  <a:srgbClr val="002D62"/>
                </a:solidFill>
                <a:latin typeface="Arial" panose="020B0604020202020204" pitchFamily="34" charset="0"/>
                <a:cs typeface="Arial" panose="020B0604020202020204" pitchFamily="34" charset="0"/>
              </a:rPr>
              <a:t>&amp; development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ChangeArrowheads="1"/>
          </p:cNvSpPr>
          <p:nvPr>
            <p:ph type="title"/>
          </p:nvPr>
        </p:nvSpPr>
        <p:spPr/>
        <p:txBody>
          <a:bodyPr/>
          <a:lstStyle/>
          <a:p>
            <a:r>
              <a:rPr lang="en-US" altLang="en-US" dirty="0"/>
              <a:t>NSSE Engagement Indicators</a:t>
            </a:r>
          </a:p>
        </p:txBody>
      </p:sp>
      <p:sp>
        <p:nvSpPr>
          <p:cNvPr id="67587" name="Text Box 21"/>
          <p:cNvSpPr txBox="1">
            <a:spLocks noChangeArrowheads="1"/>
          </p:cNvSpPr>
          <p:nvPr/>
        </p:nvSpPr>
        <p:spPr bwMode="auto">
          <a:xfrm>
            <a:off x="4999038" y="5093783"/>
            <a:ext cx="259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50000"/>
              </a:spcBef>
              <a:buClrTx/>
              <a:buFontTx/>
              <a:buNone/>
            </a:pPr>
            <a:r>
              <a:rPr lang="en-US" altLang="en-US" sz="2000" b="1" dirty="0">
                <a:solidFill>
                  <a:schemeClr val="bg1"/>
                </a:solidFill>
              </a:rPr>
              <a:t>Student – Faculty Interaction</a:t>
            </a:r>
          </a:p>
        </p:txBody>
      </p:sp>
      <p:pic>
        <p:nvPicPr>
          <p:cNvPr id="67589" name="Picture 41" descr="Engagement Indicators" title="Engagement Indicators"/>
          <p:cNvPicPr>
            <a:picLocks noChangeAspect="1" noChangeArrowheads="1"/>
          </p:cNvPicPr>
          <p:nvPr/>
        </p:nvPicPr>
        <p:blipFill>
          <a:blip r:embed="rId3" cstate="print">
            <a:extLst>
              <a:ext uri="{28A0092B-C50C-407E-A947-70E740481C1C}">
                <a14:useLocalDpi xmlns:a14="http://schemas.microsoft.com/office/drawing/2010/main" val="0"/>
              </a:ext>
            </a:extLst>
          </a:blip>
          <a:srcRect t="12448" b="13635"/>
          <a:stretch>
            <a:fillRect/>
          </a:stretch>
        </p:blipFill>
        <p:spPr bwMode="auto">
          <a:xfrm>
            <a:off x="5962651" y="1905000"/>
            <a:ext cx="3066584" cy="16377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67590" name="Picture 42" descr="Engagement Indicators" title="Engagement Indicators"/>
          <p:cNvPicPr>
            <a:picLocks noChangeAspect="1" noChangeArrowheads="1"/>
          </p:cNvPicPr>
          <p:nvPr/>
        </p:nvPicPr>
        <p:blipFill>
          <a:blip r:embed="rId4" cstate="print">
            <a:extLst>
              <a:ext uri="{28A0092B-C50C-407E-A947-70E740481C1C}">
                <a14:useLocalDpi xmlns:a14="http://schemas.microsoft.com/office/drawing/2010/main" val="0"/>
              </a:ext>
            </a:extLst>
          </a:blip>
          <a:srcRect b="25078"/>
          <a:stretch>
            <a:fillRect/>
          </a:stretch>
        </p:blipFill>
        <p:spPr bwMode="auto">
          <a:xfrm>
            <a:off x="5981701" y="3729620"/>
            <a:ext cx="3066583" cy="89721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67591" name="Picture 43" descr="Engagement Indicators" title="Engagement Indicators"/>
          <p:cNvPicPr>
            <a:picLocks noChangeAspect="1" noChangeArrowheads="1"/>
          </p:cNvPicPr>
          <p:nvPr/>
        </p:nvPicPr>
        <p:blipFill>
          <a:blip r:embed="rId5" cstate="print">
            <a:extLst>
              <a:ext uri="{28A0092B-C50C-407E-A947-70E740481C1C}">
                <a14:useLocalDpi xmlns:a14="http://schemas.microsoft.com/office/drawing/2010/main" val="0"/>
              </a:ext>
            </a:extLst>
          </a:blip>
          <a:srcRect t="2" b="28935"/>
          <a:stretch>
            <a:fillRect/>
          </a:stretch>
        </p:blipFill>
        <p:spPr bwMode="auto">
          <a:xfrm>
            <a:off x="5982118" y="4790181"/>
            <a:ext cx="3055394" cy="83566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67592" name="Picture 47" descr="Engagement Indicators" title="Engagement Indicators"/>
          <p:cNvPicPr>
            <a:picLocks noChangeAspect="1" noChangeArrowheads="1"/>
          </p:cNvPicPr>
          <p:nvPr/>
        </p:nvPicPr>
        <p:blipFill>
          <a:blip r:embed="rId6" cstate="print">
            <a:extLst>
              <a:ext uri="{28A0092B-C50C-407E-A947-70E740481C1C}">
                <a14:useLocalDpi xmlns:a14="http://schemas.microsoft.com/office/drawing/2010/main" val="0"/>
              </a:ext>
            </a:extLst>
          </a:blip>
          <a:srcRect b="24336"/>
          <a:stretch>
            <a:fillRect/>
          </a:stretch>
        </p:blipFill>
        <p:spPr bwMode="auto">
          <a:xfrm>
            <a:off x="5981701" y="5801765"/>
            <a:ext cx="3066584" cy="86364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67593" name="AutoShape 4" descr="Academic Challenge" title="Academic Challenge"/>
          <p:cNvSpPr>
            <a:spLocks noChangeArrowheads="1"/>
          </p:cNvSpPr>
          <p:nvPr/>
        </p:nvSpPr>
        <p:spPr bwMode="auto">
          <a:xfrm>
            <a:off x="822960" y="2403835"/>
            <a:ext cx="4206240" cy="640080"/>
          </a:xfrm>
          <a:prstGeom prst="homePlate">
            <a:avLst/>
          </a:prstGeom>
          <a:solidFill>
            <a:srgbClr val="EFAA22"/>
          </a:solidFill>
          <a:ln w="19050" cap="sq">
            <a:solidFill>
              <a:schemeClr val="tx1"/>
            </a:solidFill>
            <a:miter lim="800000"/>
            <a:headEnd type="none" w="sm" len="sm"/>
            <a:tailEnd type="none" w="sm" len="sm"/>
          </a:ln>
          <a:effec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
                <a:srgbClr val="E3C131"/>
              </a:buClr>
              <a:buFont typeface="Wingdings" pitchFamily="2" charset="2"/>
              <a:buNone/>
            </a:pPr>
            <a:r>
              <a:rPr lang="en-US" altLang="en-US" sz="1800" b="1" dirty="0">
                <a:solidFill>
                  <a:srgbClr val="002D62"/>
                </a:solidFill>
              </a:rPr>
              <a:t>Academic Challenge</a:t>
            </a:r>
            <a:endParaRPr lang="en-US" altLang="en-US" sz="1800" dirty="0">
              <a:solidFill>
                <a:srgbClr val="002D62"/>
              </a:solidFill>
              <a:latin typeface="Tahoma" pitchFamily="34" charset="0"/>
            </a:endParaRPr>
          </a:p>
        </p:txBody>
      </p:sp>
      <p:sp>
        <p:nvSpPr>
          <p:cNvPr id="51" name="AutoShape 5" descr="Experiences with Faculty&#10;" title="Experiences with Faculty"/>
          <p:cNvSpPr>
            <a:spLocks noChangeArrowheads="1"/>
          </p:cNvSpPr>
          <p:nvPr/>
        </p:nvSpPr>
        <p:spPr bwMode="auto">
          <a:xfrm>
            <a:off x="822960" y="4887972"/>
            <a:ext cx="4206240" cy="640080"/>
          </a:xfrm>
          <a:prstGeom prst="homePlate">
            <a:avLst/>
          </a:prstGeom>
          <a:solidFill>
            <a:srgbClr val="EFAA22"/>
          </a:solidFill>
          <a:ln w="19050" cap="sq">
            <a:solidFill>
              <a:srgbClr val="000099"/>
            </a:solidFill>
            <a:miter lim="800000"/>
            <a:headEnd type="none" w="sm" len="sm"/>
            <a:tailEnd type="none" w="sm" len="sm"/>
          </a:ln>
          <a:effectLst/>
        </p:spPr>
        <p:txBody>
          <a:bodyPr wrap="none" anchor="ctr"/>
          <a:lstStyle/>
          <a:p>
            <a:pPr algn="ctr">
              <a:defRPr/>
            </a:pPr>
            <a:r>
              <a:rPr lang="en-US" b="1" dirty="0">
                <a:solidFill>
                  <a:srgbClr val="002D62"/>
                </a:solidFill>
                <a:latin typeface="Frutiger Linotype"/>
                <a:ea typeface="+mn-ea"/>
                <a:cs typeface="+mn-cs"/>
              </a:rPr>
              <a:t>Experiences with Faculty</a:t>
            </a:r>
          </a:p>
        </p:txBody>
      </p:sp>
      <p:sp>
        <p:nvSpPr>
          <p:cNvPr id="52" name="AutoShape 6" descr="Learning with Peers&#10;" title="Learning with Peers"/>
          <p:cNvSpPr>
            <a:spLocks noChangeArrowheads="1"/>
          </p:cNvSpPr>
          <p:nvPr/>
        </p:nvSpPr>
        <p:spPr bwMode="auto">
          <a:xfrm>
            <a:off x="822960" y="3858188"/>
            <a:ext cx="4206240" cy="640080"/>
          </a:xfrm>
          <a:prstGeom prst="homePlate">
            <a:avLst/>
          </a:prstGeom>
          <a:solidFill>
            <a:srgbClr val="EFAA22"/>
          </a:solidFill>
          <a:ln w="19050" cap="sq">
            <a:solidFill>
              <a:schemeClr val="tx1"/>
            </a:solidFill>
            <a:miter lim="800000"/>
            <a:headEnd type="none" w="sm" len="sm"/>
            <a:tailEnd type="none" w="sm" len="sm"/>
          </a:ln>
          <a:effectLst/>
        </p:spPr>
        <p:txBody>
          <a:bodyPr wrap="none" anchor="ctr"/>
          <a:lstStyle/>
          <a:p>
            <a:pPr algn="ctr">
              <a:buClr>
                <a:srgbClr val="E3C131"/>
              </a:buClr>
              <a:buFont typeface="Wingdings" pitchFamily="2" charset="2"/>
              <a:buNone/>
              <a:defRPr/>
            </a:pPr>
            <a:r>
              <a:rPr lang="en-US" b="1" dirty="0">
                <a:solidFill>
                  <a:srgbClr val="002D62"/>
                </a:solidFill>
                <a:latin typeface="Frutiger Linotype"/>
                <a:ea typeface="+mn-ea"/>
                <a:cs typeface="+mn-cs"/>
              </a:rPr>
              <a:t>Learning with Peers</a:t>
            </a:r>
          </a:p>
        </p:txBody>
      </p:sp>
      <p:sp>
        <p:nvSpPr>
          <p:cNvPr id="67596" name="AutoShape 7" descr="Campus Environment" title="Campus Environment"/>
          <p:cNvSpPr>
            <a:spLocks noChangeArrowheads="1"/>
          </p:cNvSpPr>
          <p:nvPr/>
        </p:nvSpPr>
        <p:spPr bwMode="auto">
          <a:xfrm>
            <a:off x="822960" y="5913546"/>
            <a:ext cx="4206240" cy="640080"/>
          </a:xfrm>
          <a:prstGeom prst="homePlate">
            <a:avLst/>
          </a:prstGeom>
          <a:solidFill>
            <a:srgbClr val="EFAA22"/>
          </a:solidFill>
          <a:ln w="19050" cap="sq">
            <a:solidFill>
              <a:schemeClr val="tx1"/>
            </a:solidFill>
            <a:miter lim="800000"/>
            <a:headEnd type="none" w="sm" len="sm"/>
            <a:tailEnd type="none" w="sm" len="sm"/>
          </a:ln>
          <a:effec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2D62"/>
              </a:solidFill>
              <a:latin typeface="Tahoma" pitchFamily="34" charset="0"/>
            </a:endParaRPr>
          </a:p>
          <a:p>
            <a:pPr algn="ctr" eaLnBrk="1" hangingPunct="1">
              <a:spcBef>
                <a:spcPct val="0"/>
              </a:spcBef>
              <a:buClrTx/>
              <a:buFontTx/>
              <a:buNone/>
            </a:pPr>
            <a:r>
              <a:rPr lang="en-US" altLang="en-US" sz="1800" b="1" dirty="0">
                <a:solidFill>
                  <a:srgbClr val="002D62"/>
                </a:solidFill>
              </a:rPr>
              <a:t>Campus Environment</a:t>
            </a:r>
          </a:p>
          <a:p>
            <a:pPr algn="ctr" eaLnBrk="1" hangingPunct="1">
              <a:spcBef>
                <a:spcPct val="0"/>
              </a:spcBef>
              <a:buClrTx/>
              <a:buFontTx/>
              <a:buNone/>
            </a:pPr>
            <a:endParaRPr lang="en-US" altLang="en-US" sz="1800" dirty="0">
              <a:solidFill>
                <a:srgbClr val="002D62"/>
              </a:solidFill>
              <a:latin typeface="Tahoma" pitchFamily="34" charset="0"/>
            </a:endParaRPr>
          </a:p>
        </p:txBody>
      </p:sp>
      <p:sp>
        <p:nvSpPr>
          <p:cNvPr id="67597" name="Rectangle 6"/>
          <p:cNvSpPr>
            <a:spLocks noChangeArrowheads="1"/>
          </p:cNvSpPr>
          <p:nvPr/>
        </p:nvSpPr>
        <p:spPr bwMode="auto">
          <a:xfrm>
            <a:off x="1066800" y="1736319"/>
            <a:ext cx="3648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r>
              <a:rPr lang="en-US" altLang="en-US" sz="2000" b="1" dirty="0">
                <a:solidFill>
                  <a:srgbClr val="7A1A57"/>
                </a:solidFill>
              </a:rPr>
              <a:t>Engagement Themes</a:t>
            </a:r>
          </a:p>
        </p:txBody>
      </p:sp>
      <p:sp>
        <p:nvSpPr>
          <p:cNvPr id="67598" name="Rectangle 54"/>
          <p:cNvSpPr>
            <a:spLocks noChangeArrowheads="1"/>
          </p:cNvSpPr>
          <p:nvPr/>
        </p:nvSpPr>
        <p:spPr bwMode="auto">
          <a:xfrm>
            <a:off x="5962650" y="1546225"/>
            <a:ext cx="3181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r>
              <a:rPr lang="en-US" altLang="en-US" sz="2000" b="1" dirty="0">
                <a:solidFill>
                  <a:srgbClr val="7A1A57"/>
                </a:solidFill>
              </a:rPr>
              <a:t>Engagement Indicators</a:t>
            </a:r>
          </a:p>
        </p:txBody>
      </p:sp>
    </p:spTree>
    <p:extLst>
      <p:ext uri="{BB962C8B-B14F-4D97-AF65-F5344CB8AC3E}">
        <p14:creationId xmlns:p14="http://schemas.microsoft.com/office/powerpoint/2010/main" val="115303141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dirty="0"/>
              <a:t>Survey Administration</a:t>
            </a:r>
          </a:p>
        </p:txBody>
      </p:sp>
      <p:sp>
        <p:nvSpPr>
          <p:cNvPr id="68611" name="Rectangle 3"/>
          <p:cNvSpPr>
            <a:spLocks noGrp="1" noChangeArrowheads="1"/>
          </p:cNvSpPr>
          <p:nvPr>
            <p:ph idx="1"/>
          </p:nvPr>
        </p:nvSpPr>
        <p:spPr>
          <a:xfrm>
            <a:off x="228600" y="1409700"/>
            <a:ext cx="5867400" cy="4953000"/>
          </a:xfrm>
        </p:spPr>
        <p:txBody>
          <a:bodyPr/>
          <a:lstStyle/>
          <a:p>
            <a:pPr marL="342900" indent="-342900">
              <a:spcAft>
                <a:spcPts val="600"/>
              </a:spcAft>
              <a:buClr>
                <a:srgbClr val="7A1A57"/>
              </a:buClr>
              <a:buFont typeface="Wingdings" panose="05000000000000000000" pitchFamily="2" charset="2"/>
              <a:buChar char="Ø"/>
            </a:pPr>
            <a:r>
              <a:rPr lang="en-US" altLang="en-US" dirty="0"/>
              <a:t>Census-administered or randomly sampled first-year students &amp; seniors</a:t>
            </a:r>
          </a:p>
          <a:p>
            <a:pPr marL="342900" indent="-342900">
              <a:spcAft>
                <a:spcPts val="600"/>
              </a:spcAft>
              <a:buClr>
                <a:srgbClr val="7A1A57"/>
              </a:buClr>
              <a:buFont typeface="Wingdings" panose="05000000000000000000" pitchFamily="2" charset="2"/>
              <a:buChar char="Ø"/>
            </a:pPr>
            <a:r>
              <a:rPr lang="en-US" altLang="en-US" dirty="0"/>
              <a:t>Mobile-optimized survey</a:t>
            </a:r>
          </a:p>
          <a:p>
            <a:pPr marL="342900" indent="-342900">
              <a:spcAft>
                <a:spcPts val="600"/>
              </a:spcAft>
              <a:buClr>
                <a:srgbClr val="7A1A57"/>
              </a:buClr>
              <a:buFont typeface="Wingdings" panose="05000000000000000000" pitchFamily="2" charset="2"/>
              <a:buChar char="Ø"/>
            </a:pPr>
            <a:r>
              <a:rPr lang="en-US" altLang="en-US" dirty="0"/>
              <a:t>Spring administration</a:t>
            </a:r>
          </a:p>
          <a:p>
            <a:pPr marL="342900" indent="-342900">
              <a:spcAft>
                <a:spcPts val="600"/>
              </a:spcAft>
              <a:buClr>
                <a:srgbClr val="7A1A57"/>
              </a:buClr>
              <a:buFont typeface="Wingdings" panose="05000000000000000000" pitchFamily="2" charset="2"/>
              <a:buChar char="Ø"/>
            </a:pPr>
            <a:r>
              <a:rPr lang="en-US" altLang="en-US" dirty="0"/>
              <a:t>Multiple follow-ups to increase response rates</a:t>
            </a:r>
          </a:p>
          <a:p>
            <a:pPr marL="342900" indent="-342900">
              <a:spcAft>
                <a:spcPts val="600"/>
              </a:spcAft>
              <a:buClr>
                <a:srgbClr val="7A1A57"/>
              </a:buClr>
              <a:buFont typeface="Wingdings" panose="05000000000000000000" pitchFamily="2" charset="2"/>
              <a:buChar char="Ø"/>
            </a:pPr>
            <a:r>
              <a:rPr lang="en-US" altLang="en-US" dirty="0"/>
              <a:t>Topical Modules provide </a:t>
            </a:r>
            <a:br>
              <a:rPr lang="en-US" altLang="en-US" dirty="0"/>
            </a:br>
            <a:r>
              <a:rPr lang="en-US" altLang="en-US" dirty="0"/>
              <a:t>option to delve deeper into </a:t>
            </a:r>
            <a:br>
              <a:rPr lang="en-US" altLang="en-US" dirty="0"/>
            </a:br>
            <a:r>
              <a:rPr lang="en-US" altLang="en-US" dirty="0"/>
              <a:t>the student experience</a:t>
            </a:r>
          </a:p>
          <a:p>
            <a:pPr marL="342900" indent="-342900">
              <a:spcAft>
                <a:spcPts val="600"/>
              </a:spcAft>
              <a:buClr>
                <a:srgbClr val="7A1A57"/>
              </a:buClr>
              <a:buFont typeface="Wingdings" panose="05000000000000000000" pitchFamily="2" charset="2"/>
              <a:buChar char="Ø"/>
            </a:pPr>
            <a:r>
              <a:rPr lang="en-US" altLang="en-US" dirty="0"/>
              <a:t>Consortium participation enables addition of custom questions</a:t>
            </a:r>
          </a:p>
        </p:txBody>
      </p:sp>
      <p:pic>
        <p:nvPicPr>
          <p:cNvPr id="68615" name="Picture 5" descr="NSSE Survey" title="NSSE Surv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99731">
            <a:off x="5397526" y="2089480"/>
            <a:ext cx="3408477" cy="3920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r>
              <a:rPr lang="en-US" altLang="en-US" dirty="0"/>
              <a:t>A Commitment to Data Quality</a:t>
            </a:r>
          </a:p>
        </p:txBody>
      </p:sp>
      <p:sp>
        <p:nvSpPr>
          <p:cNvPr id="69636" name="Rectangle 3"/>
          <p:cNvSpPr>
            <a:spLocks noGrp="1" noChangeArrowheads="1"/>
          </p:cNvSpPr>
          <p:nvPr>
            <p:ph idx="1"/>
          </p:nvPr>
        </p:nvSpPr>
        <p:spPr>
          <a:xfrm>
            <a:off x="228600" y="1790837"/>
            <a:ext cx="4800600" cy="3162164"/>
          </a:xfrm>
        </p:spPr>
        <p:txBody>
          <a:bodyPr/>
          <a:lstStyle/>
          <a:p>
            <a:pPr marL="0" indent="0">
              <a:buNone/>
            </a:pPr>
            <a:r>
              <a:rPr lang="en-US" altLang="en-US" dirty="0">
                <a:solidFill>
                  <a:srgbClr val="7A1A57"/>
                </a:solidFill>
              </a:rPr>
              <a:t>NSSE’s Psychometric Portfolio presents evidence of validity, reliability, and other indicators of data quality. It serves </a:t>
            </a:r>
            <a:br>
              <a:rPr lang="en-US" altLang="en-US" dirty="0">
                <a:solidFill>
                  <a:srgbClr val="7A1A57"/>
                </a:solidFill>
              </a:rPr>
            </a:br>
            <a:r>
              <a:rPr lang="en-US" altLang="en-US" dirty="0">
                <a:solidFill>
                  <a:srgbClr val="7A1A57"/>
                </a:solidFill>
              </a:rPr>
              <a:t>higher education leaders, </a:t>
            </a:r>
            <a:br>
              <a:rPr lang="en-US" altLang="en-US" dirty="0">
                <a:solidFill>
                  <a:srgbClr val="7A1A57"/>
                </a:solidFill>
              </a:rPr>
            </a:br>
            <a:r>
              <a:rPr lang="en-US" altLang="en-US" dirty="0">
                <a:solidFill>
                  <a:srgbClr val="7A1A57"/>
                </a:solidFill>
              </a:rPr>
              <a:t>researchers, and </a:t>
            </a:r>
            <a:br>
              <a:rPr lang="en-US" altLang="en-US" dirty="0">
                <a:solidFill>
                  <a:srgbClr val="7A1A57"/>
                </a:solidFill>
              </a:rPr>
            </a:br>
            <a:r>
              <a:rPr lang="en-US" altLang="en-US" dirty="0">
                <a:solidFill>
                  <a:srgbClr val="7A1A57"/>
                </a:solidFill>
              </a:rPr>
              <a:t>professionals who </a:t>
            </a:r>
            <a:br>
              <a:rPr lang="en-US" altLang="en-US" dirty="0">
                <a:solidFill>
                  <a:srgbClr val="7A1A57"/>
                </a:solidFill>
              </a:rPr>
            </a:br>
            <a:r>
              <a:rPr lang="en-US" altLang="en-US" dirty="0">
                <a:solidFill>
                  <a:srgbClr val="7A1A57"/>
                </a:solidFill>
              </a:rPr>
              <a:t>use NSSE.</a:t>
            </a:r>
          </a:p>
        </p:txBody>
      </p:sp>
      <p:sp>
        <p:nvSpPr>
          <p:cNvPr id="69637" name="TextBox 6"/>
          <p:cNvSpPr txBox="1">
            <a:spLocks noChangeArrowheads="1"/>
          </p:cNvSpPr>
          <p:nvPr/>
        </p:nvSpPr>
        <p:spPr bwMode="auto">
          <a:xfrm>
            <a:off x="228600" y="5257800"/>
            <a:ext cx="777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eaLnBrk="1" hangingPunct="1">
              <a:spcBef>
                <a:spcPct val="0"/>
              </a:spcBef>
              <a:buClrTx/>
              <a:buFontTx/>
              <a:buNone/>
            </a:pPr>
            <a:r>
              <a:rPr lang="en-US" altLang="en-US" sz="2000" dirty="0">
                <a:solidFill>
                  <a:srgbClr val="7A1A57"/>
                </a:solidFill>
                <a:latin typeface="Arial" panose="020B0604020202020204" pitchFamily="34" charset="0"/>
                <a:cs typeface="Arial" panose="020B0604020202020204" pitchFamily="34" charset="0"/>
              </a:rPr>
              <a:t>See the Psychometric Portfolio </a:t>
            </a:r>
            <a:endParaRPr lang="en-US" altLang="en-US" sz="2000" dirty="0">
              <a:solidFill>
                <a:srgbClr val="417FDD"/>
              </a:solidFill>
              <a:latin typeface="Arial" panose="020B0604020202020204" pitchFamily="34" charset="0"/>
              <a:cs typeface="Arial" panose="020B0604020202020204" pitchFamily="34" charset="0"/>
            </a:endParaRPr>
          </a:p>
          <a:p>
            <a:pPr eaLnBrk="1" hangingPunct="1">
              <a:spcBef>
                <a:spcPct val="0"/>
              </a:spcBef>
              <a:buClrTx/>
              <a:buFontTx/>
              <a:buNone/>
            </a:pPr>
            <a:r>
              <a:rPr lang="en-US" sz="2000" b="1" dirty="0">
                <a:solidFill>
                  <a:srgbClr val="417FDD"/>
                </a:solidFill>
                <a:latin typeface="Arial" panose="020B0604020202020204" pitchFamily="34" charset="0"/>
                <a:cs typeface="Arial" panose="020B0604020202020204" pitchFamily="34" charset="0"/>
              </a:rPr>
              <a:t>nsse.indiana.edu/</a:t>
            </a:r>
            <a:r>
              <a:rPr lang="en-US" sz="2000" b="1" dirty="0" err="1">
                <a:solidFill>
                  <a:srgbClr val="417FDD"/>
                </a:solidFill>
                <a:latin typeface="Arial" panose="020B0604020202020204" pitchFamily="34" charset="0"/>
                <a:cs typeface="Arial" panose="020B0604020202020204" pitchFamily="34" charset="0"/>
              </a:rPr>
              <a:t>nsse</a:t>
            </a:r>
            <a:r>
              <a:rPr lang="en-US" sz="2000" b="1" dirty="0">
                <a:solidFill>
                  <a:srgbClr val="417FDD"/>
                </a:solidFill>
                <a:latin typeface="Arial" panose="020B0604020202020204" pitchFamily="34" charset="0"/>
                <a:cs typeface="Arial" panose="020B0604020202020204" pitchFamily="34" charset="0"/>
              </a:rPr>
              <a:t>/psychometric-portfolio</a:t>
            </a:r>
            <a:endParaRPr lang="en-US" altLang="en-US" sz="2000" b="1" dirty="0">
              <a:solidFill>
                <a:srgbClr val="417FDD"/>
              </a:solidFill>
              <a:latin typeface="Arial" panose="020B0604020202020204" pitchFamily="34" charset="0"/>
              <a:cs typeface="Arial" panose="020B0604020202020204" pitchFamily="34" charset="0"/>
            </a:endParaRPr>
          </a:p>
        </p:txBody>
      </p:sp>
      <p:pic>
        <p:nvPicPr>
          <p:cNvPr id="2" name="Picture 1" descr="Engagement Indicators" title="Engagement Indicators"/>
          <p:cNvPicPr>
            <a:picLocks noChangeAspect="1"/>
          </p:cNvPicPr>
          <p:nvPr/>
        </p:nvPicPr>
        <p:blipFill>
          <a:blip r:embed="rId3"/>
          <a:stretch>
            <a:fillRect/>
          </a:stretch>
        </p:blipFill>
        <p:spPr>
          <a:xfrm rot="1651638">
            <a:off x="4504132" y="2943249"/>
            <a:ext cx="4049845" cy="2676809"/>
          </a:xfrm>
          <a:prstGeom prst="rect">
            <a:avLst/>
          </a:prstGeom>
          <a:effectLst>
            <a:outerShdw blurRad="368300" dist="38100" dir="18900000" algn="bl" rotWithShape="0">
              <a:prstClr val="black">
                <a:alpha val="40000"/>
              </a:prstClr>
            </a:outerShdw>
          </a:effectLst>
        </p:spPr>
      </p:pic>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6" name="Rectangle 2" descr="Rectangle banner at bottom of slide" title="Rectangle banner at bottom of slide"/>
          <p:cNvSpPr txBox="1">
            <a:spLocks noChangeArrowheads="1"/>
          </p:cNvSpPr>
          <p:nvPr/>
        </p:nvSpPr>
        <p:spPr bwMode="auto">
          <a:xfrm>
            <a:off x="0" y="6629400"/>
            <a:ext cx="9144000" cy="2286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3" name="Title 2"/>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Selected NSSE Results for </a:t>
            </a:r>
            <a:r>
              <a:rPr lang="en-US" dirty="0">
                <a:solidFill>
                  <a:srgbClr val="FF0000"/>
                </a:solidFill>
                <a:latin typeface="Arial" panose="020B0604020202020204" pitchFamily="34" charset="0"/>
                <a:cs typeface="Arial" panose="020B0604020202020204" pitchFamily="34" charset="0"/>
              </a:rPr>
              <a:t>[Institution]</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EFDB8-FC75-4F9D-8B8E-E4396208E4E3}"/>
              </a:ext>
            </a:extLst>
          </p:cNvPr>
          <p:cNvSpPr>
            <a:spLocks noGrp="1"/>
          </p:cNvSpPr>
          <p:nvPr>
            <p:ph type="title"/>
          </p:nvPr>
        </p:nvSpPr>
        <p:spPr>
          <a:xfrm>
            <a:off x="304800" y="228600"/>
            <a:ext cx="8534400" cy="990600"/>
          </a:xfrm>
        </p:spPr>
        <p:txBody>
          <a:bodyPr wrap="square" anchor="ctr">
            <a:normAutofit/>
          </a:bodyPr>
          <a:lstStyle/>
          <a:p>
            <a:r>
              <a:rPr lang="en-US" dirty="0"/>
              <a:t>NSSE Overview 2022</a:t>
            </a:r>
          </a:p>
        </p:txBody>
      </p:sp>
      <p:sp>
        <p:nvSpPr>
          <p:cNvPr id="3" name="Content Placeholder 2">
            <a:extLst>
              <a:ext uri="{FF2B5EF4-FFF2-40B4-BE49-F238E27FC236}">
                <a16:creationId xmlns:a16="http://schemas.microsoft.com/office/drawing/2014/main" id="{67346B19-BE3F-42C9-A11A-5602765F74AF}"/>
              </a:ext>
            </a:extLst>
          </p:cNvPr>
          <p:cNvSpPr>
            <a:spLocks noGrp="1"/>
          </p:cNvSpPr>
          <p:nvPr>
            <p:ph sz="half" idx="1"/>
          </p:nvPr>
        </p:nvSpPr>
        <p:spPr>
          <a:xfrm>
            <a:off x="228599" y="1524000"/>
            <a:ext cx="4684979" cy="5181600"/>
          </a:xfrm>
        </p:spPr>
        <p:txBody>
          <a:bodyPr wrap="square" anchor="t">
            <a:normAutofit/>
          </a:bodyPr>
          <a:lstStyle/>
          <a:p>
            <a:pPr marL="342900" marR="0" lvl="0" indent="-342900" defTabSz="914400" rtl="0" eaLnBrk="0" fontAlgn="base" latinLnBrk="0" hangingPunct="0">
              <a:lnSpc>
                <a:spcPct val="90000"/>
              </a:lnSpc>
              <a:spcBef>
                <a:spcPct val="20000"/>
              </a:spcBef>
              <a:spcAft>
                <a:spcPts val="1200"/>
              </a:spcAft>
              <a:buClr>
                <a:srgbClr val="7A1A57"/>
              </a:buClr>
              <a:buSzTx/>
              <a:buFont typeface="Wingdings" panose="05000000000000000000" pitchFamily="2" charset="2"/>
              <a:buChar char="Ø"/>
              <a:tabLst/>
              <a:defRPr/>
            </a:pPr>
            <a:r>
              <a:rPr kumimoji="0" lang="en-US" altLang="en-US" sz="2000" b="1" i="0" u="none" strike="noStrike" kern="0" cap="none" spc="0" normalizeH="0" baseline="0" noProof="0" dirty="0">
                <a:ln>
                  <a:noFill/>
                </a:ln>
                <a:effectLst/>
                <a:uLnTx/>
                <a:uFillTx/>
              </a:rPr>
              <a:t>Much has changed in </a:t>
            </a:r>
            <a:br>
              <a:rPr kumimoji="0" lang="en-US" altLang="en-US" sz="2000" b="1" i="0" u="none" strike="noStrike" kern="0" cap="none" spc="0" normalizeH="0" baseline="0" noProof="0" dirty="0">
                <a:ln>
                  <a:noFill/>
                </a:ln>
                <a:effectLst/>
                <a:uLnTx/>
                <a:uFillTx/>
              </a:rPr>
            </a:br>
            <a:r>
              <a:rPr kumimoji="0" lang="en-US" altLang="en-US" sz="2000" b="1" i="0" u="none" strike="noStrike" kern="0" cap="none" spc="0" normalizeH="0" baseline="0" noProof="0" dirty="0">
                <a:ln>
                  <a:noFill/>
                </a:ln>
                <a:effectLst/>
                <a:uLnTx/>
                <a:uFillTx/>
              </a:rPr>
              <a:t>the higher education </a:t>
            </a:r>
            <a:br>
              <a:rPr kumimoji="0" lang="en-US" altLang="en-US" sz="2000" b="1" i="0" u="none" strike="noStrike" kern="0" cap="none" spc="0" normalizeH="0" baseline="0" noProof="0" dirty="0">
                <a:ln>
                  <a:noFill/>
                </a:ln>
                <a:effectLst/>
                <a:uLnTx/>
                <a:uFillTx/>
              </a:rPr>
            </a:br>
            <a:r>
              <a:rPr kumimoji="0" lang="en-US" altLang="en-US" sz="2000" b="1" i="0" u="none" strike="noStrike" kern="0" cap="none" spc="0" normalizeH="0" baseline="0" noProof="0" dirty="0">
                <a:ln>
                  <a:noFill/>
                </a:ln>
                <a:effectLst/>
                <a:uLnTx/>
                <a:uFillTx/>
              </a:rPr>
              <a:t>landscape since the </a:t>
            </a:r>
            <a:br>
              <a:rPr kumimoji="0" lang="en-US" altLang="en-US" sz="2000" b="1" i="0" u="none" strike="noStrike" kern="0" cap="none" spc="0" normalizeH="0" baseline="0" noProof="0" dirty="0">
                <a:ln>
                  <a:noFill/>
                </a:ln>
                <a:effectLst/>
                <a:uLnTx/>
                <a:uFillTx/>
              </a:rPr>
            </a:br>
            <a:r>
              <a:rPr kumimoji="0" lang="en-US" altLang="en-US" sz="2000" b="1" i="0" u="none" strike="noStrike" kern="0" cap="none" spc="0" normalizeH="0" baseline="0" noProof="0" dirty="0">
                <a:ln>
                  <a:noFill/>
                </a:ln>
                <a:effectLst/>
                <a:uLnTx/>
                <a:uFillTx/>
              </a:rPr>
              <a:t>pandemic began over </a:t>
            </a:r>
            <a:br>
              <a:rPr kumimoji="0" lang="en-US" altLang="en-US" sz="2000" b="1" i="0" u="none" strike="noStrike" kern="0" cap="none" spc="0" normalizeH="0" baseline="0" noProof="0" dirty="0">
                <a:ln>
                  <a:noFill/>
                </a:ln>
                <a:effectLst/>
                <a:uLnTx/>
                <a:uFillTx/>
              </a:rPr>
            </a:br>
            <a:r>
              <a:rPr kumimoji="0" lang="en-US" altLang="en-US" sz="2000" b="1" i="0" u="none" strike="noStrike" kern="0" cap="none" spc="0" normalizeH="0" baseline="0" noProof="0" dirty="0">
                <a:ln>
                  <a:noFill/>
                </a:ln>
                <a:effectLst/>
                <a:uLnTx/>
                <a:uFillTx/>
              </a:rPr>
              <a:t>2 years ago</a:t>
            </a:r>
          </a:p>
          <a:p>
            <a:pPr marL="342900" marR="0" lvl="0" indent="-342900" defTabSz="914400" rtl="0" eaLnBrk="0" fontAlgn="base" latinLnBrk="0" hangingPunct="0">
              <a:lnSpc>
                <a:spcPct val="90000"/>
              </a:lnSpc>
              <a:spcBef>
                <a:spcPct val="20000"/>
              </a:spcBef>
              <a:spcAft>
                <a:spcPts val="1200"/>
              </a:spcAft>
              <a:buClr>
                <a:srgbClr val="7A1A57"/>
              </a:buClr>
              <a:buSzTx/>
              <a:buFont typeface="Wingdings" panose="05000000000000000000" pitchFamily="2" charset="2"/>
              <a:buChar char="Ø"/>
              <a:tabLst/>
              <a:defRPr/>
            </a:pPr>
            <a:r>
              <a:rPr lang="en-US" altLang="en-US" sz="2000" dirty="0"/>
              <a:t>A</a:t>
            </a:r>
            <a:r>
              <a:rPr kumimoji="0" lang="en-US" altLang="en-US" sz="2000" b="1" i="0" u="none" strike="noStrike" kern="0" cap="none" spc="0" normalizeH="0" baseline="0" noProof="0" dirty="0">
                <a:ln>
                  <a:noFill/>
                </a:ln>
                <a:effectLst/>
                <a:uLnTx/>
                <a:uFillTx/>
              </a:rPr>
              <a:t> shift from predominately online learning to more in-person instruction this past year</a:t>
            </a:r>
          </a:p>
          <a:p>
            <a:pPr marL="342900" marR="0" lvl="0" indent="-342900" defTabSz="914400" rtl="0" eaLnBrk="0" fontAlgn="base" latinLnBrk="0" hangingPunct="0">
              <a:lnSpc>
                <a:spcPct val="90000"/>
              </a:lnSpc>
              <a:spcBef>
                <a:spcPct val="20000"/>
              </a:spcBef>
              <a:spcAft>
                <a:spcPts val="1200"/>
              </a:spcAft>
              <a:buClr>
                <a:srgbClr val="7A1A57"/>
              </a:buClr>
              <a:buSzTx/>
              <a:buFont typeface="Wingdings" panose="05000000000000000000" pitchFamily="2" charset="2"/>
              <a:buChar char="Ø"/>
              <a:tabLst/>
              <a:defRPr/>
            </a:pPr>
            <a:r>
              <a:rPr lang="en-US" altLang="en-US" sz="2000" dirty="0"/>
              <a:t>Interest in</a:t>
            </a:r>
            <a:r>
              <a:rPr kumimoji="0" lang="en-US" altLang="en-US" sz="2000" b="1" i="0" u="none" strike="noStrike" kern="0" cap="none" spc="0" normalizeH="0" baseline="0" noProof="0" dirty="0">
                <a:ln>
                  <a:noFill/>
                </a:ln>
                <a:effectLst/>
                <a:uLnTx/>
                <a:uFillTx/>
              </a:rPr>
              <a:t> measuring student engagement is robust, with hundreds of institutions using data to understand the student experience during these changed circumstances</a:t>
            </a:r>
          </a:p>
          <a:p>
            <a:pPr marL="342900" marR="0" lvl="0" indent="-342900" defTabSz="914400" rtl="0" eaLnBrk="0" fontAlgn="base" latinLnBrk="0" hangingPunct="0">
              <a:lnSpc>
                <a:spcPct val="90000"/>
              </a:lnSpc>
              <a:spcBef>
                <a:spcPct val="20000"/>
              </a:spcBef>
              <a:spcAft>
                <a:spcPts val="1200"/>
              </a:spcAft>
              <a:buClr>
                <a:srgbClr val="7A1A57"/>
              </a:buClr>
              <a:buSzTx/>
              <a:buFont typeface="Wingdings" panose="05000000000000000000" pitchFamily="2" charset="2"/>
              <a:buChar char="Ø"/>
              <a:tabLst/>
              <a:defRPr/>
            </a:pPr>
            <a:endParaRPr kumimoji="0" lang="en-US" altLang="en-US" sz="2000" b="1" i="0" u="none" strike="noStrike" kern="0" cap="none" spc="0" normalizeH="0" baseline="0" noProof="0" dirty="0">
              <a:ln>
                <a:noFill/>
              </a:ln>
              <a:effectLst/>
              <a:uLnTx/>
              <a:uFillTx/>
            </a:endParaRPr>
          </a:p>
        </p:txBody>
      </p:sp>
      <p:pic>
        <p:nvPicPr>
          <p:cNvPr id="103426" name="Picture 2" descr="Leading People Through a Pandemic Predicament | TASBO">
            <a:extLst>
              <a:ext uri="{FF2B5EF4-FFF2-40B4-BE49-F238E27FC236}">
                <a16:creationId xmlns:a16="http://schemas.microsoft.com/office/drawing/2014/main" id="{9232F151-2D71-4466-BA78-EEC8CFF315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763"/>
          <a:stretch/>
        </p:blipFill>
        <p:spPr bwMode="auto">
          <a:xfrm>
            <a:off x="4913579" y="1524000"/>
            <a:ext cx="3980329" cy="4876800"/>
          </a:xfrm>
          <a:prstGeom prst="rect">
            <a:avLst/>
          </a:prstGeom>
          <a:solidFill>
            <a:srgbClr val="FFFFFF"/>
          </a:solidFill>
        </p:spPr>
      </p:pic>
    </p:spTree>
    <p:extLst>
      <p:ext uri="{BB962C8B-B14F-4D97-AF65-F5344CB8AC3E}">
        <p14:creationId xmlns:p14="http://schemas.microsoft.com/office/powerpoint/2010/main" val="555321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EFDB8-FC75-4F9D-8B8E-E4396208E4E3}"/>
              </a:ext>
            </a:extLst>
          </p:cNvPr>
          <p:cNvSpPr>
            <a:spLocks noGrp="1"/>
          </p:cNvSpPr>
          <p:nvPr>
            <p:ph type="title"/>
          </p:nvPr>
        </p:nvSpPr>
        <p:spPr/>
        <p:txBody>
          <a:bodyPr/>
          <a:lstStyle/>
          <a:p>
            <a:r>
              <a:rPr lang="en-US" dirty="0"/>
              <a:t>NSSE Overview 2022</a:t>
            </a:r>
          </a:p>
        </p:txBody>
      </p:sp>
      <p:sp>
        <p:nvSpPr>
          <p:cNvPr id="3" name="Content Placeholder 2">
            <a:extLst>
              <a:ext uri="{FF2B5EF4-FFF2-40B4-BE49-F238E27FC236}">
                <a16:creationId xmlns:a16="http://schemas.microsoft.com/office/drawing/2014/main" id="{67346B19-BE3F-42C9-A11A-5602765F74AF}"/>
              </a:ext>
            </a:extLst>
          </p:cNvPr>
          <p:cNvSpPr>
            <a:spLocks noGrp="1"/>
          </p:cNvSpPr>
          <p:nvPr>
            <p:ph idx="1"/>
          </p:nvPr>
        </p:nvSpPr>
        <p:spPr>
          <a:xfrm>
            <a:off x="152400" y="1522046"/>
            <a:ext cx="8610600" cy="5105400"/>
          </a:xfrm>
        </p:spPr>
        <p:txBody>
          <a:bodyPr/>
          <a:lstStyle/>
          <a:p>
            <a:pPr marL="342900" marR="0" lvl="0" indent="-342900" algn="l" defTabSz="914400" rtl="0" eaLnBrk="0" fontAlgn="base" latinLnBrk="0" hangingPunct="0">
              <a:lnSpc>
                <a:spcPct val="100000"/>
              </a:lnSpc>
              <a:spcBef>
                <a:spcPct val="20000"/>
              </a:spcBef>
              <a:spcAft>
                <a:spcPts val="1200"/>
              </a:spcAft>
              <a:buClr>
                <a:srgbClr val="7A1A57"/>
              </a:buClr>
              <a:buSzTx/>
              <a:buFont typeface="Wingdings" panose="05000000000000000000" pitchFamily="2" charset="2"/>
              <a:buChar char="Ø"/>
              <a:tabLst/>
              <a:defRPr/>
            </a:pPr>
            <a:r>
              <a:rPr kumimoji="0" lang="en-US" altLang="en-US" sz="2200" b="1" i="0" u="none" strike="noStrike" kern="0" cap="none" spc="0" normalizeH="0" baseline="0" noProof="0" dirty="0">
                <a:ln>
                  <a:noFill/>
                </a:ln>
                <a:solidFill>
                  <a:srgbClr val="002D62"/>
                </a:solidFill>
                <a:effectLst/>
                <a:uLnTx/>
                <a:uFillTx/>
                <a:latin typeface="Arial" panose="020B0604020202020204" pitchFamily="34" charset="0"/>
                <a:cs typeface="Arial" panose="020B0604020202020204" pitchFamily="34" charset="0"/>
              </a:rPr>
              <a:t>To the credit of institutional leaders, faculty, students, and staff, student engagement has remained relatively constant, on average, during these turbulent times</a:t>
            </a:r>
          </a:p>
          <a:p>
            <a:pPr marL="342900" marR="0" lvl="0" indent="-342900" algn="l" defTabSz="914400" rtl="0" eaLnBrk="0" fontAlgn="base" latinLnBrk="0" hangingPunct="0">
              <a:lnSpc>
                <a:spcPct val="100000"/>
              </a:lnSpc>
              <a:spcBef>
                <a:spcPct val="20000"/>
              </a:spcBef>
              <a:spcAft>
                <a:spcPts val="1200"/>
              </a:spcAft>
              <a:buClr>
                <a:srgbClr val="7A1A57"/>
              </a:buClr>
              <a:buSzTx/>
              <a:buFont typeface="Wingdings" panose="05000000000000000000" pitchFamily="2" charset="2"/>
              <a:buChar char="Ø"/>
              <a:tabLst/>
              <a:defRPr/>
            </a:pPr>
            <a:r>
              <a:rPr kumimoji="0" lang="en-US" altLang="en-US" sz="2200" b="1" i="0" u="none" strike="noStrike" kern="0" cap="none" spc="0" normalizeH="0" baseline="0" noProof="0" dirty="0">
                <a:ln>
                  <a:noFill/>
                </a:ln>
                <a:solidFill>
                  <a:srgbClr val="002D62"/>
                </a:solidFill>
                <a:effectLst/>
                <a:uLnTx/>
                <a:uFillTx/>
                <a:latin typeface="Arial" panose="020B0604020202020204" pitchFamily="34" charset="0"/>
                <a:cs typeface="Arial" panose="020B0604020202020204" pitchFamily="34" charset="0"/>
              </a:rPr>
              <a:t>NSSE 2022 results reveal </a:t>
            </a:r>
            <a:br>
              <a:rPr kumimoji="0" lang="en-US" altLang="en-US" sz="2200" b="1" i="0" u="none" strike="noStrike" kern="0" cap="none" spc="0" normalizeH="0" baseline="0" noProof="0" dirty="0">
                <a:ln>
                  <a:noFill/>
                </a:ln>
                <a:solidFill>
                  <a:srgbClr val="002D62"/>
                </a:solidFill>
                <a:effectLst/>
                <a:uLnTx/>
                <a:uFillTx/>
                <a:latin typeface="Arial" panose="020B0604020202020204" pitchFamily="34" charset="0"/>
                <a:cs typeface="Arial" panose="020B0604020202020204" pitchFamily="34" charset="0"/>
              </a:rPr>
            </a:br>
            <a:r>
              <a:rPr kumimoji="0" lang="en-US" altLang="en-US" sz="2200" b="1" i="0" u="none" strike="noStrike" kern="0" cap="none" spc="0" normalizeH="0" baseline="0" noProof="0" dirty="0">
                <a:ln>
                  <a:noFill/>
                </a:ln>
                <a:solidFill>
                  <a:srgbClr val="002D62"/>
                </a:solidFill>
                <a:effectLst/>
                <a:uLnTx/>
                <a:uFillTx/>
                <a:latin typeface="Arial" panose="020B0604020202020204" pitchFamily="34" charset="0"/>
                <a:cs typeface="Arial" panose="020B0604020202020204" pitchFamily="34" charset="0"/>
              </a:rPr>
              <a:t>that engagement in</a:t>
            </a:r>
            <a:r>
              <a:rPr lang="en-US" altLang="en-US" sz="2200" dirty="0"/>
              <a:t> </a:t>
            </a:r>
            <a:r>
              <a:rPr kumimoji="0" lang="en-US" altLang="en-US" sz="2200" b="1" i="0" u="none" strike="noStrike" kern="0" cap="none" spc="0" normalizeH="0" baseline="0" noProof="0" dirty="0">
                <a:ln>
                  <a:noFill/>
                </a:ln>
                <a:solidFill>
                  <a:srgbClr val="002D62"/>
                </a:solidFill>
                <a:effectLst/>
                <a:uLnTx/>
                <a:uFillTx/>
                <a:latin typeface="Arial" panose="020B0604020202020204" pitchFamily="34" charset="0"/>
                <a:cs typeface="Arial" panose="020B0604020202020204" pitchFamily="34" charset="0"/>
              </a:rPr>
              <a:t>activities </a:t>
            </a:r>
            <a:br>
              <a:rPr kumimoji="0" lang="en-US" altLang="en-US" sz="2200" b="1" i="0" u="none" strike="noStrike" kern="0" cap="none" spc="0" normalizeH="0" baseline="0" noProof="0" dirty="0">
                <a:ln>
                  <a:noFill/>
                </a:ln>
                <a:solidFill>
                  <a:srgbClr val="002D62"/>
                </a:solidFill>
                <a:effectLst/>
                <a:uLnTx/>
                <a:uFillTx/>
                <a:latin typeface="Arial" panose="020B0604020202020204" pitchFamily="34" charset="0"/>
                <a:cs typeface="Arial" panose="020B0604020202020204" pitchFamily="34" charset="0"/>
              </a:rPr>
            </a:br>
            <a:r>
              <a:rPr kumimoji="0" lang="en-US" altLang="en-US" sz="2200" b="1" i="0" u="none" strike="noStrike" kern="0" cap="none" spc="0" normalizeH="0" baseline="0" noProof="0" dirty="0">
                <a:ln>
                  <a:noFill/>
                </a:ln>
                <a:solidFill>
                  <a:srgbClr val="002D62"/>
                </a:solidFill>
                <a:effectLst/>
                <a:uLnTx/>
                <a:uFillTx/>
                <a:latin typeface="Arial" panose="020B0604020202020204" pitchFamily="34" charset="0"/>
                <a:cs typeface="Arial" panose="020B0604020202020204" pitchFamily="34" charset="0"/>
              </a:rPr>
              <a:t>typically requiring face-to-face </a:t>
            </a:r>
            <a:br>
              <a:rPr kumimoji="0" lang="en-US" altLang="en-US" sz="2200" b="1" i="0" u="none" strike="noStrike" kern="0" cap="none" spc="0" normalizeH="0" baseline="0" noProof="0" dirty="0">
                <a:ln>
                  <a:noFill/>
                </a:ln>
                <a:solidFill>
                  <a:srgbClr val="002D62"/>
                </a:solidFill>
                <a:effectLst/>
                <a:uLnTx/>
                <a:uFillTx/>
                <a:latin typeface="Arial" panose="020B0604020202020204" pitchFamily="34" charset="0"/>
                <a:cs typeface="Arial" panose="020B0604020202020204" pitchFamily="34" charset="0"/>
              </a:rPr>
            </a:br>
            <a:r>
              <a:rPr kumimoji="0" lang="en-US" altLang="en-US" sz="2200" b="1" i="0" u="none" strike="noStrike" kern="0" cap="none" spc="0" normalizeH="0" baseline="0" noProof="0" dirty="0">
                <a:ln>
                  <a:noFill/>
                </a:ln>
                <a:solidFill>
                  <a:srgbClr val="002D62"/>
                </a:solidFill>
                <a:effectLst/>
                <a:uLnTx/>
                <a:uFillTx/>
                <a:latin typeface="Arial" panose="020B0604020202020204" pitchFamily="34" charset="0"/>
                <a:cs typeface="Arial" panose="020B0604020202020204" pitchFamily="34" charset="0"/>
              </a:rPr>
              <a:t>interaction that declined last year,</a:t>
            </a:r>
            <a:br>
              <a:rPr kumimoji="0" lang="en-US" altLang="en-US" sz="2200" b="1" i="0" u="none" strike="noStrike" kern="0" cap="none" spc="0" normalizeH="0" baseline="0" noProof="0" dirty="0">
                <a:ln>
                  <a:noFill/>
                </a:ln>
                <a:solidFill>
                  <a:srgbClr val="002D62"/>
                </a:solidFill>
                <a:effectLst/>
                <a:uLnTx/>
                <a:uFillTx/>
                <a:latin typeface="Arial" panose="020B0604020202020204" pitchFamily="34" charset="0"/>
                <a:cs typeface="Arial" panose="020B0604020202020204" pitchFamily="34" charset="0"/>
              </a:rPr>
            </a:br>
            <a:r>
              <a:rPr kumimoji="0" lang="en-US" altLang="en-US" sz="2200" b="1" i="0" u="none" strike="noStrike" kern="0" cap="none" spc="0" normalizeH="0" baseline="0" noProof="0" dirty="0">
                <a:ln>
                  <a:noFill/>
                </a:ln>
                <a:solidFill>
                  <a:srgbClr val="002D62"/>
                </a:solidFill>
                <a:effectLst/>
                <a:uLnTx/>
                <a:uFillTx/>
                <a:latin typeface="Arial" panose="020B0604020202020204" pitchFamily="34" charset="0"/>
                <a:cs typeface="Arial" panose="020B0604020202020204" pitchFamily="34" charset="0"/>
              </a:rPr>
              <a:t>shown signs of rebounding</a:t>
            </a:r>
          </a:p>
          <a:p>
            <a:pPr marL="342900" marR="0" lvl="0" indent="-342900" algn="l" defTabSz="914400" rtl="0" eaLnBrk="0" fontAlgn="base" latinLnBrk="0" hangingPunct="0">
              <a:lnSpc>
                <a:spcPct val="100000"/>
              </a:lnSpc>
              <a:spcBef>
                <a:spcPct val="20000"/>
              </a:spcBef>
              <a:spcAft>
                <a:spcPts val="1200"/>
              </a:spcAft>
              <a:buClr>
                <a:srgbClr val="7A1A57"/>
              </a:buClr>
              <a:buSzTx/>
              <a:buFont typeface="Wingdings" panose="05000000000000000000" pitchFamily="2" charset="2"/>
              <a:buChar char="Ø"/>
              <a:tabLst/>
              <a:defRPr/>
            </a:pPr>
            <a:r>
              <a:rPr lang="en-US" altLang="en-US" sz="2200" dirty="0"/>
              <a:t>C</a:t>
            </a:r>
            <a:r>
              <a:rPr kumimoji="0" lang="en-US" altLang="en-US" sz="2200" b="1" i="0" u="none" strike="noStrike" kern="0" cap="none" spc="0" normalizeH="0" baseline="0" noProof="0" dirty="0" err="1">
                <a:ln>
                  <a:noFill/>
                </a:ln>
                <a:solidFill>
                  <a:srgbClr val="002D62"/>
                </a:solidFill>
                <a:effectLst/>
                <a:uLnTx/>
                <a:uFillTx/>
                <a:latin typeface="Arial" panose="020B0604020202020204" pitchFamily="34" charset="0"/>
                <a:cs typeface="Arial" panose="020B0604020202020204" pitchFamily="34" charset="0"/>
              </a:rPr>
              <a:t>ollaborative</a:t>
            </a:r>
            <a:r>
              <a:rPr lang="en-US" altLang="en-US" sz="2200" dirty="0"/>
              <a:t> </a:t>
            </a:r>
            <a:r>
              <a:rPr kumimoji="0" lang="en-US" altLang="en-US" sz="2200" b="1" i="0" u="none" strike="noStrike" kern="0" cap="none" spc="0" normalizeH="0" baseline="0" noProof="0" dirty="0">
                <a:ln>
                  <a:noFill/>
                </a:ln>
                <a:solidFill>
                  <a:srgbClr val="002D62"/>
                </a:solidFill>
                <a:effectLst/>
                <a:uLnTx/>
                <a:uFillTx/>
                <a:latin typeface="Arial" panose="020B0604020202020204" pitchFamily="34" charset="0"/>
                <a:cs typeface="Arial" panose="020B0604020202020204" pitchFamily="34" charset="0"/>
              </a:rPr>
              <a:t>learning, discussions with diverse others, student-faculty interaction, perceptions of campus support, and participation in servicing-learning, internships, and study abroad, are up in 2022</a:t>
            </a:r>
          </a:p>
        </p:txBody>
      </p:sp>
      <p:pic>
        <p:nvPicPr>
          <p:cNvPr id="102402" name="Picture 2" descr="7 ways coronavirus pandemic may change college this fall and forever">
            <a:extLst>
              <a:ext uri="{FF2B5EF4-FFF2-40B4-BE49-F238E27FC236}">
                <a16:creationId xmlns:a16="http://schemas.microsoft.com/office/drawing/2014/main" id="{646170F3-5DAB-4F8F-BAFF-6E09F24659B0}"/>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rcRect l="12125" t="13623" r="7543"/>
          <a:stretch/>
        </p:blipFill>
        <p:spPr bwMode="auto">
          <a:xfrm>
            <a:off x="5486400" y="2590800"/>
            <a:ext cx="2971800" cy="20236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F82E5C-3444-4B21-A403-5BBF1A703FFA}"/>
              </a:ext>
            </a:extLst>
          </p:cNvPr>
          <p:cNvSpPr txBox="1"/>
          <p:nvPr/>
        </p:nvSpPr>
        <p:spPr>
          <a:xfrm>
            <a:off x="5085862" y="5961577"/>
            <a:ext cx="4038600" cy="646331"/>
          </a:xfrm>
          <a:prstGeom prst="rect">
            <a:avLst/>
          </a:prstGeom>
          <a:noFill/>
        </p:spPr>
        <p:txBody>
          <a:bodyPr wrap="square" rtlCol="0">
            <a:spAutoFit/>
          </a:bodyPr>
          <a:lstStyle/>
          <a:p>
            <a:r>
              <a:rPr lang="en-US" b="1" i="1" dirty="0">
                <a:solidFill>
                  <a:srgbClr val="417FDD"/>
                </a:solidFill>
              </a:rPr>
              <a:t>What are you noticing in your students’ engagement?</a:t>
            </a:r>
          </a:p>
        </p:txBody>
      </p:sp>
    </p:spTree>
    <p:extLst>
      <p:ext uri="{BB962C8B-B14F-4D97-AF65-F5344CB8AC3E}">
        <p14:creationId xmlns:p14="http://schemas.microsoft.com/office/powerpoint/2010/main" val="2736621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dirty="0"/>
              <a:t>NSSE 2022 Institutions</a:t>
            </a:r>
            <a:br>
              <a:rPr lang="en-US" altLang="en-US" dirty="0"/>
            </a:br>
            <a:r>
              <a:rPr lang="en-US" altLang="en-US" dirty="0"/>
              <a:t>by Carnegie Classification</a:t>
            </a:r>
          </a:p>
        </p:txBody>
      </p:sp>
      <p:graphicFrame>
        <p:nvGraphicFramePr>
          <p:cNvPr id="71683" name="Object 3" descr="Institutions by Carnegie Classification" title="Institutions by Carnegie Classification"/>
          <p:cNvGraphicFramePr>
            <a:graphicFrameLocks noGrp="1" noChangeAspect="1"/>
          </p:cNvGraphicFramePr>
          <p:nvPr>
            <p:ph idx="1"/>
            <p:extLst>
              <p:ext uri="{D42A27DB-BD31-4B8C-83A1-F6EECF244321}">
                <p14:modId xmlns:p14="http://schemas.microsoft.com/office/powerpoint/2010/main" val="397413997"/>
              </p:ext>
            </p:extLst>
          </p:nvPr>
        </p:nvGraphicFramePr>
        <p:xfrm>
          <a:off x="514350" y="2152650"/>
          <a:ext cx="8091488" cy="3768725"/>
        </p:xfrm>
        <a:graphic>
          <a:graphicData uri="http://schemas.openxmlformats.org/presentationml/2006/ole">
            <mc:AlternateContent xmlns:mc="http://schemas.openxmlformats.org/markup-compatibility/2006">
              <mc:Choice xmlns:v="urn:schemas-microsoft-com:vml" Requires="v">
                <p:oleObj spid="_x0000_s72349" name="Worksheet" r:id="rId4" imgW="8343768" imgH="3886200" progId="Excel.Sheet.8">
                  <p:embed/>
                </p:oleObj>
              </mc:Choice>
              <mc:Fallback>
                <p:oleObj name="Worksheet" r:id="rId4" imgW="8343768" imgH="3886200" progId="Excel.Sheet.8">
                  <p:embed/>
                  <p:pic>
                    <p:nvPicPr>
                      <p:cNvPr id="0" name="Picture 301"/>
                      <p:cNvPicPr>
                        <a:picLocks noGrp="1" noChangeAspect="1" noChangeArrowheads="1"/>
                      </p:cNvPicPr>
                      <p:nvPr/>
                    </p:nvPicPr>
                    <p:blipFill>
                      <a:blip r:embed="rId5"/>
                      <a:srcRect/>
                      <a:stretch>
                        <a:fillRect/>
                      </a:stretch>
                    </p:blipFill>
                    <p:spPr bwMode="auto">
                      <a:xfrm>
                        <a:off x="514350" y="2152650"/>
                        <a:ext cx="8091488" cy="3768725"/>
                      </a:xfrm>
                      <a:prstGeom prst="rect">
                        <a:avLst/>
                      </a:prstGeom>
                      <a:noFill/>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descr="Respondents by Race, Ethnicity, and Nationality" title="Respondents by Race, Ethnicity, and Nationality"/>
          <p:cNvSpPr>
            <a:spLocks noGrp="1" noChangeArrowheads="1"/>
          </p:cNvSpPr>
          <p:nvPr>
            <p:ph type="title"/>
          </p:nvPr>
        </p:nvSpPr>
        <p:spPr/>
        <p:txBody>
          <a:bodyPr/>
          <a:lstStyle/>
          <a:p>
            <a:r>
              <a:rPr lang="en-US" altLang="en-US" dirty="0"/>
              <a:t>NSSE 2022 Percentage Respondents by Race, Ethnicity, and Nationality</a:t>
            </a:r>
          </a:p>
        </p:txBody>
      </p:sp>
      <p:graphicFrame>
        <p:nvGraphicFramePr>
          <p:cNvPr id="493682" name="Group 114" descr="NSSE 2020 Percentage Respondents by Race, Ethnicity, and Nationality" title="NSSE 2020 Percentage Respondents by Race, Ethnicity, and Nationality"/>
          <p:cNvGraphicFramePr>
            <a:graphicFrameLocks noGrp="1"/>
          </p:cNvGraphicFramePr>
          <p:nvPr>
            <p:ph idx="1"/>
            <p:extLst>
              <p:ext uri="{D42A27DB-BD31-4B8C-83A1-F6EECF244321}">
                <p14:modId xmlns:p14="http://schemas.microsoft.com/office/powerpoint/2010/main" val="3711401023"/>
              </p:ext>
            </p:extLst>
          </p:nvPr>
        </p:nvGraphicFramePr>
        <p:xfrm>
          <a:off x="533401" y="1828800"/>
          <a:ext cx="8305799" cy="4724401"/>
        </p:xfrm>
        <a:graphic>
          <a:graphicData uri="http://schemas.openxmlformats.org/drawingml/2006/table">
            <a:tbl>
              <a:tblPr firstRow="1"/>
              <a:tblGrid>
                <a:gridCol w="4419599">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1026855">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200" b="1" i="0" u="none" strike="noStrike" cap="none" normalizeH="0" baseline="0" dirty="0">
                          <a:ln>
                            <a:noFill/>
                          </a:ln>
                          <a:solidFill>
                            <a:srgbClr val="002D62"/>
                          </a:solidFill>
                          <a:effectLst/>
                          <a:latin typeface="+mj-lt"/>
                          <a:ea typeface="Osaka"/>
                          <a:cs typeface="Arial" panose="020B0604020202020204" pitchFamily="34" charset="0"/>
                        </a:rPr>
                        <a:t>Race/Ethnicity</a:t>
                      </a:r>
                    </a:p>
                  </a:txBody>
                  <a:tcPr marL="94796" marR="94796" marT="45709" marB="45709" anchor="b"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417FDD"/>
                      </a:solidFill>
                      <a:prstDash val="solid"/>
                      <a:round/>
                      <a:headEnd type="none" w="med" len="med"/>
                      <a:tailEnd type="none" w="med" len="med"/>
                    </a:lnT>
                    <a:lnB w="6350" cap="flat" cmpd="sng" algn="ctr">
                      <a:solidFill>
                        <a:srgbClr val="417FDD"/>
                      </a:solidFill>
                      <a:prstDash val="solid"/>
                      <a:round/>
                      <a:headEnd type="none" w="med" len="med"/>
                      <a:tailEnd type="none" w="med" len="med"/>
                    </a:lnB>
                    <a:lnTlToBr>
                      <a:noFill/>
                    </a:lnTlToBr>
                    <a:lnBlToTr>
                      <a:noFill/>
                    </a:lnBlToTr>
                    <a:solidFill>
                      <a:srgbClr val="417FDD">
                        <a:alpha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a:ln>
                            <a:noFill/>
                          </a:ln>
                          <a:solidFill>
                            <a:srgbClr val="002D62"/>
                          </a:solidFill>
                          <a:effectLst/>
                          <a:latin typeface="+mj-lt"/>
                          <a:ea typeface="Osaka"/>
                          <a:cs typeface="Arial" panose="020B0604020202020204" pitchFamily="34" charset="0"/>
                        </a:rPr>
                        <a:t>NSSE 2022 Respondents</a:t>
                      </a:r>
                    </a:p>
                  </a:txBody>
                  <a:tcPr marL="94796" marR="94796" marT="45709" marB="45709" anchor="b"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417FDD"/>
                      </a:solidFill>
                      <a:prstDash val="solid"/>
                      <a:round/>
                      <a:headEnd type="none" w="med" len="med"/>
                      <a:tailEnd type="none" w="med" len="med"/>
                    </a:lnT>
                    <a:lnB w="6350" cap="flat" cmpd="sng" algn="ctr">
                      <a:solidFill>
                        <a:srgbClr val="417FDD"/>
                      </a:solidFill>
                      <a:prstDash val="solid"/>
                      <a:round/>
                      <a:headEnd type="none" w="med" len="med"/>
                      <a:tailEnd type="none" w="med" len="med"/>
                    </a:lnB>
                    <a:lnTlToBr>
                      <a:noFill/>
                    </a:lnTlToBr>
                    <a:lnBlToTr>
                      <a:noFill/>
                    </a:lnBlToTr>
                    <a:solidFill>
                      <a:srgbClr val="417FDD">
                        <a:alpha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a:ln>
                            <a:noFill/>
                          </a:ln>
                          <a:solidFill>
                            <a:srgbClr val="002D62"/>
                          </a:solidFill>
                          <a:effectLst/>
                          <a:latin typeface="+mj-lt"/>
                          <a:ea typeface="Osaka"/>
                          <a:cs typeface="Arial" panose="020B0604020202020204" pitchFamily="34" charset="0"/>
                        </a:rPr>
                        <a:t>U.S. Bachelor’s-Granting Population</a:t>
                      </a:r>
                    </a:p>
                  </a:txBody>
                  <a:tcPr marL="94796" marR="94796" marT="45709" marB="45709" anchor="b"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417FDD"/>
                      </a:solidFill>
                      <a:prstDash val="solid"/>
                      <a:round/>
                      <a:headEnd type="none" w="med" len="med"/>
                      <a:tailEnd type="none" w="med" len="med"/>
                    </a:lnT>
                    <a:lnB w="6350" cap="flat" cmpd="sng" algn="ctr">
                      <a:solidFill>
                        <a:srgbClr val="417FDD"/>
                      </a:solidFill>
                      <a:prstDash val="solid"/>
                      <a:round/>
                      <a:headEnd type="none" w="med" len="med"/>
                      <a:tailEnd type="none" w="med" len="med"/>
                    </a:lnB>
                    <a:lnTlToBr>
                      <a:noFill/>
                    </a:lnTlToBr>
                    <a:lnBlToTr>
                      <a:noFill/>
                    </a:lnBlToTr>
                    <a:solidFill>
                      <a:srgbClr val="417FDD">
                        <a:alpha val="20000"/>
                      </a:srgbClr>
                    </a:solidFill>
                  </a:tcPr>
                </a:tc>
                <a:extLst>
                  <a:ext uri="{0D108BD9-81ED-4DB2-BD59-A6C34878D82A}">
                    <a16:rowId xmlns:a16="http://schemas.microsoft.com/office/drawing/2014/main" val="10000"/>
                  </a:ext>
                </a:extLst>
              </a:tr>
              <a:tr h="501061">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African American/Black</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417FDD"/>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10</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417FDD"/>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12</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417FDD"/>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5509">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American Indian/Alaska Native</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&lt;1</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&lt;1</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3431">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Asian</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7</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8</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5509">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defRPr/>
                      </a:pPr>
                      <a:r>
                        <a:rPr kumimoji="0" lang="en-US" sz="1600" b="1" i="0" u="none" strike="noStrike" cap="none" normalizeH="0" baseline="0" dirty="0">
                          <a:ln>
                            <a:noFill/>
                          </a:ln>
                          <a:solidFill>
                            <a:srgbClr val="002D62"/>
                          </a:solidFill>
                          <a:effectLst/>
                          <a:latin typeface="Arial" panose="020B0604020202020204" pitchFamily="34" charset="0"/>
                          <a:ea typeface="+mn-ea"/>
                          <a:cs typeface="Arial" panose="020B0604020202020204" pitchFamily="34" charset="0"/>
                        </a:rPr>
                        <a:t>Native Hawaiian/other Pacific Islander</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&lt;1</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&lt;1</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5509">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Caucasian/White</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58</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54</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5509">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Hispanic/Latino</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17</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18</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5509">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Multiracial/multiethnic</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4</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4</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5509">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Foreign/nonresident alien</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417FD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3</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417FD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4</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417FD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dirty="0"/>
              <a:t>NSSE 2022 Survey </a:t>
            </a:r>
            <a:br>
              <a:rPr lang="en-US" altLang="en-US" dirty="0"/>
            </a:br>
            <a:r>
              <a:rPr lang="en-US" altLang="en-US" dirty="0"/>
              <a:t>Population and Respondents</a:t>
            </a:r>
          </a:p>
        </p:txBody>
      </p:sp>
      <p:sp>
        <p:nvSpPr>
          <p:cNvPr id="73731" name="Rectangle 3"/>
          <p:cNvSpPr>
            <a:spLocks noGrp="1" noChangeArrowheads="1"/>
          </p:cNvSpPr>
          <p:nvPr>
            <p:ph type="body" idx="1"/>
          </p:nvPr>
        </p:nvSpPr>
        <p:spPr>
          <a:xfrm>
            <a:off x="228600" y="1752600"/>
            <a:ext cx="5486400" cy="3905251"/>
          </a:xfrm>
        </p:spPr>
        <p:txBody>
          <a:bodyPr/>
          <a:lstStyle/>
          <a:p>
            <a:pPr marL="342900" indent="-342900">
              <a:buClr>
                <a:srgbClr val="7A1A57"/>
              </a:buClr>
              <a:buFont typeface="Wingdings" panose="05000000000000000000" pitchFamily="2" charset="2"/>
              <a:buChar char="Ø"/>
            </a:pPr>
            <a:r>
              <a:rPr lang="en-US" altLang="en-US" dirty="0"/>
              <a:t>Approximately 1.1 million students were invited to participate in NSSE 2022, with 252,336 responding.</a:t>
            </a:r>
          </a:p>
          <a:p>
            <a:pPr marL="342900" indent="-342900">
              <a:buClr>
                <a:srgbClr val="7A1A57"/>
              </a:buClr>
              <a:buFont typeface="Wingdings" panose="05000000000000000000" pitchFamily="2" charset="2"/>
              <a:buChar char="Ø"/>
            </a:pPr>
            <a:endParaRPr lang="en-US" altLang="en-US" dirty="0"/>
          </a:p>
          <a:p>
            <a:pPr marL="342900" indent="-342900">
              <a:buClr>
                <a:srgbClr val="7A1A57"/>
              </a:buClr>
              <a:buFont typeface="Wingdings" panose="05000000000000000000" pitchFamily="2" charset="2"/>
              <a:buChar char="Ø"/>
            </a:pPr>
            <a:r>
              <a:rPr lang="en-US" altLang="en-US" dirty="0">
                <a:solidFill>
                  <a:srgbClr val="FF0000"/>
                </a:solidFill>
              </a:rPr>
              <a:t>x</a:t>
            </a:r>
            <a:r>
              <a:rPr lang="en-US" altLang="en-US" dirty="0"/>
              <a:t> </a:t>
            </a:r>
            <a:r>
              <a:rPr lang="en-US" altLang="en-US" dirty="0">
                <a:solidFill>
                  <a:srgbClr val="FF0000"/>
                </a:solidFill>
              </a:rPr>
              <a:t>[Institution]</a:t>
            </a:r>
            <a:r>
              <a:rPr lang="en-US" altLang="en-US" dirty="0"/>
              <a:t> students were invited to participate, with </a:t>
            </a:r>
            <a:r>
              <a:rPr lang="en-US" altLang="en-US" dirty="0">
                <a:solidFill>
                  <a:srgbClr val="FF0000"/>
                </a:solidFill>
              </a:rPr>
              <a:t>x</a:t>
            </a:r>
            <a:r>
              <a:rPr lang="en-US" altLang="en-US" dirty="0"/>
              <a:t> responding.</a:t>
            </a:r>
          </a:p>
        </p:txBody>
      </p:sp>
      <p:pic>
        <p:nvPicPr>
          <p:cNvPr id="73732" name="Picture 5" descr="Two students" title="Two student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77" t="1909" r="2884" b="2187"/>
          <a:stretch/>
        </p:blipFill>
        <p:spPr bwMode="auto">
          <a:xfrm>
            <a:off x="5867400" y="2438400"/>
            <a:ext cx="2533650" cy="3829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733800" y="4396921"/>
            <a:ext cx="5029200" cy="1858736"/>
          </a:xfrm>
        </p:spPr>
        <p:txBody>
          <a:bodyPr/>
          <a:lstStyle/>
          <a:p>
            <a:pPr eaLnBrk="1" hangingPunct="1">
              <a:lnSpc>
                <a:spcPct val="200000"/>
              </a:lnSpc>
              <a:spcBef>
                <a:spcPts val="0"/>
              </a:spcBef>
              <a:spcAft>
                <a:spcPts val="0"/>
              </a:spcAft>
            </a:pPr>
            <a:r>
              <a:rPr lang="en-US" altLang="en-US" sz="2200" dirty="0">
                <a:latin typeface="Tahoma" pitchFamily="34" charset="0"/>
              </a:rPr>
              <a:t>Insert Presenter Name(s) Here</a:t>
            </a:r>
            <a:br>
              <a:rPr lang="en-US" altLang="en-US" sz="2200" dirty="0">
                <a:latin typeface="Tahoma" pitchFamily="34" charset="0"/>
              </a:rPr>
            </a:br>
            <a:r>
              <a:rPr lang="en-US" altLang="en-US" sz="2200" dirty="0">
                <a:latin typeface="Tahoma" pitchFamily="34" charset="0"/>
              </a:rPr>
              <a:t>Insert Presentation Date</a:t>
            </a:r>
            <a:endParaRPr lang="en-US"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8600" y="228600"/>
            <a:ext cx="8915400" cy="1143000"/>
          </a:xfrm>
        </p:spPr>
        <p:txBody>
          <a:bodyPr/>
          <a:lstStyle/>
          <a:p>
            <a:r>
              <a:rPr lang="en-US" altLang="en-US" dirty="0"/>
              <a:t>NSSE 2022 U.S. Institution </a:t>
            </a:r>
            <a:br>
              <a:rPr lang="en-US" altLang="en-US" dirty="0"/>
            </a:br>
            <a:r>
              <a:rPr lang="en-US" altLang="en-US" dirty="0"/>
              <a:t>Response Rates</a:t>
            </a:r>
          </a:p>
        </p:txBody>
      </p:sp>
      <p:sp>
        <p:nvSpPr>
          <p:cNvPr id="74755" name="Rectangle 3"/>
          <p:cNvSpPr>
            <a:spLocks noGrp="1" noChangeArrowheads="1"/>
          </p:cNvSpPr>
          <p:nvPr>
            <p:ph type="body" idx="1"/>
          </p:nvPr>
        </p:nvSpPr>
        <p:spPr>
          <a:xfrm>
            <a:off x="152400" y="1524000"/>
            <a:ext cx="8991600" cy="1524000"/>
          </a:xfrm>
        </p:spPr>
        <p:txBody>
          <a:bodyPr/>
          <a:lstStyle/>
          <a:p>
            <a:pPr marL="0" indent="0">
              <a:buNone/>
            </a:pPr>
            <a:r>
              <a:rPr lang="en-US" altLang="en-US" sz="3200" dirty="0">
                <a:solidFill>
                  <a:srgbClr val="FF0000"/>
                </a:solidFill>
              </a:rPr>
              <a:t>[Your institution’s]</a:t>
            </a:r>
            <a:r>
              <a:rPr lang="en-US" altLang="en-US" sz="3200" dirty="0"/>
              <a:t> response rate = </a:t>
            </a:r>
            <a:r>
              <a:rPr lang="en-US" altLang="en-US" sz="3200" dirty="0">
                <a:solidFill>
                  <a:srgbClr val="FF0000"/>
                </a:solidFill>
              </a:rPr>
              <a:t>x</a:t>
            </a:r>
            <a:r>
              <a:rPr lang="en-US" altLang="en-US" sz="3200" dirty="0"/>
              <a:t>%</a:t>
            </a:r>
          </a:p>
          <a:p>
            <a:r>
              <a:rPr lang="en-US" altLang="en-US" sz="3200" dirty="0"/>
              <a:t>All US NSSE 2022 institutions = 28%</a:t>
            </a:r>
          </a:p>
          <a:p>
            <a:endParaRPr lang="en-US" altLang="en-US" sz="1800" dirty="0"/>
          </a:p>
          <a:p>
            <a:pPr>
              <a:tabLst>
                <a:tab pos="2514600" algn="r"/>
              </a:tabLst>
            </a:pPr>
            <a:r>
              <a:rPr lang="en-US" altLang="en-US" dirty="0">
                <a:solidFill>
                  <a:srgbClr val="7A1A57"/>
                </a:solidFill>
              </a:rPr>
              <a:t>	NSSE</a:t>
            </a:r>
            <a:br>
              <a:rPr lang="en-US" altLang="en-US" dirty="0">
                <a:solidFill>
                  <a:srgbClr val="7A1A57"/>
                </a:solidFill>
              </a:rPr>
            </a:br>
            <a:r>
              <a:rPr lang="en-US" altLang="en-US" dirty="0">
                <a:solidFill>
                  <a:srgbClr val="7A1A57"/>
                </a:solidFill>
              </a:rPr>
              <a:t>	U.S. Average </a:t>
            </a:r>
            <a:br>
              <a:rPr lang="en-US" altLang="en-US" dirty="0">
                <a:solidFill>
                  <a:srgbClr val="7A1A57"/>
                </a:solidFill>
              </a:rPr>
            </a:br>
            <a:r>
              <a:rPr lang="en-US" altLang="en-US" dirty="0">
                <a:solidFill>
                  <a:srgbClr val="7A1A57"/>
                </a:solidFill>
              </a:rPr>
              <a:t>	Institutional </a:t>
            </a:r>
            <a:br>
              <a:rPr lang="en-US" altLang="en-US" dirty="0">
                <a:solidFill>
                  <a:srgbClr val="7A1A57"/>
                </a:solidFill>
              </a:rPr>
            </a:br>
            <a:r>
              <a:rPr lang="en-US" altLang="en-US" dirty="0">
                <a:solidFill>
                  <a:srgbClr val="7A1A57"/>
                </a:solidFill>
              </a:rPr>
              <a:t>	Response Rates </a:t>
            </a:r>
            <a:br>
              <a:rPr lang="en-US" altLang="en-US" dirty="0">
                <a:solidFill>
                  <a:srgbClr val="7A1A57"/>
                </a:solidFill>
              </a:rPr>
            </a:br>
            <a:r>
              <a:rPr lang="en-US" altLang="en-US" dirty="0">
                <a:solidFill>
                  <a:srgbClr val="7A1A57"/>
                </a:solidFill>
              </a:rPr>
              <a:t>	by Enrollment:</a:t>
            </a:r>
          </a:p>
          <a:p>
            <a:endParaRPr lang="en-US" altLang="en-US" dirty="0"/>
          </a:p>
        </p:txBody>
      </p:sp>
      <p:graphicFrame>
        <p:nvGraphicFramePr>
          <p:cNvPr id="2" name="Table 1" descr="Institution Response Rates" title="Institution Response Rates"/>
          <p:cNvGraphicFramePr>
            <a:graphicFrameLocks noGrp="1"/>
          </p:cNvGraphicFramePr>
          <p:nvPr>
            <p:extLst>
              <p:ext uri="{D42A27DB-BD31-4B8C-83A1-F6EECF244321}">
                <p14:modId xmlns:p14="http://schemas.microsoft.com/office/powerpoint/2010/main" val="4223204402"/>
              </p:ext>
            </p:extLst>
          </p:nvPr>
        </p:nvGraphicFramePr>
        <p:xfrm>
          <a:off x="2971800" y="3505200"/>
          <a:ext cx="5867400" cy="2489200"/>
        </p:xfrm>
        <a:graphic>
          <a:graphicData uri="http://schemas.openxmlformats.org/drawingml/2006/table">
            <a:tbl>
              <a:tblPr firstRow="1" bandRow="1">
                <a:tableStyleId>{5C22544A-7EE6-4342-B048-85BDC9FD1C3A}</a:tableStyleId>
              </a:tblPr>
              <a:tblGrid>
                <a:gridCol w="2161673">
                  <a:extLst>
                    <a:ext uri="{9D8B030D-6E8A-4147-A177-3AD203B41FA5}">
                      <a16:colId xmlns:a16="http://schemas.microsoft.com/office/drawing/2014/main" val="20000"/>
                    </a:ext>
                  </a:extLst>
                </a:gridCol>
                <a:gridCol w="1671695">
                  <a:extLst>
                    <a:ext uri="{9D8B030D-6E8A-4147-A177-3AD203B41FA5}">
                      <a16:colId xmlns:a16="http://schemas.microsoft.com/office/drawing/2014/main" val="20001"/>
                    </a:ext>
                  </a:extLst>
                </a:gridCol>
                <a:gridCol w="2034032">
                  <a:extLst>
                    <a:ext uri="{9D8B030D-6E8A-4147-A177-3AD203B41FA5}">
                      <a16:colId xmlns:a16="http://schemas.microsoft.com/office/drawing/2014/main" val="20002"/>
                    </a:ext>
                  </a:extLst>
                </a:gridCol>
              </a:tblGrid>
              <a:tr h="370840">
                <a:tc>
                  <a:txBody>
                    <a:bodyPr/>
                    <a:lstStyle/>
                    <a:p>
                      <a:r>
                        <a:rPr lang="en-US" dirty="0">
                          <a:solidFill>
                            <a:srgbClr val="002D62"/>
                          </a:solidFill>
                          <a:latin typeface="Arial" panose="020B0604020202020204" pitchFamily="34" charset="0"/>
                          <a:cs typeface="Arial" panose="020B0604020202020204" pitchFamily="34" charset="0"/>
                        </a:rPr>
                        <a:t>Undergraduate Enrollment</a:t>
                      </a:r>
                    </a:p>
                  </a:txBody>
                  <a:tcPr>
                    <a:solidFill>
                      <a:srgbClr val="417FDD">
                        <a:alpha val="20000"/>
                      </a:srgbClr>
                    </a:solidFill>
                  </a:tcPr>
                </a:tc>
                <a:tc>
                  <a:txBody>
                    <a:bodyPr/>
                    <a:lstStyle/>
                    <a:p>
                      <a:pPr marL="0" indent="0" algn="ctr" defTabSz="1143000"/>
                      <a:r>
                        <a:rPr lang="en-US" dirty="0">
                          <a:solidFill>
                            <a:srgbClr val="002D62"/>
                          </a:solidFill>
                          <a:latin typeface="Arial" panose="020B0604020202020204" pitchFamily="34" charset="0"/>
                          <a:cs typeface="Arial" panose="020B0604020202020204" pitchFamily="34" charset="0"/>
                        </a:rPr>
                        <a:t>NSSE 2021</a:t>
                      </a:r>
                    </a:p>
                  </a:txBody>
                  <a:tcPr anchor="b">
                    <a:solidFill>
                      <a:srgbClr val="417FDD">
                        <a:alpha val="20000"/>
                      </a:srgbClr>
                    </a:solidFill>
                  </a:tcPr>
                </a:tc>
                <a:tc>
                  <a:txBody>
                    <a:bodyPr/>
                    <a:lstStyle/>
                    <a:p>
                      <a:pPr marL="228600" indent="0" algn="ctr" defTabSz="1143000"/>
                      <a:r>
                        <a:rPr lang="en-US" dirty="0">
                          <a:solidFill>
                            <a:srgbClr val="002D62"/>
                          </a:solidFill>
                          <a:latin typeface="Arial" panose="020B0604020202020204" pitchFamily="34" charset="0"/>
                          <a:cs typeface="Arial" panose="020B0604020202020204" pitchFamily="34" charset="0"/>
                        </a:rPr>
                        <a:t>NSSE 2022</a:t>
                      </a:r>
                    </a:p>
                  </a:txBody>
                  <a:tcPr anchor="b">
                    <a:solidFill>
                      <a:srgbClr val="417FDD">
                        <a:alpha val="20000"/>
                      </a:srgbClr>
                    </a:solidFill>
                  </a:tcPr>
                </a:tc>
                <a:extLst>
                  <a:ext uri="{0D108BD9-81ED-4DB2-BD59-A6C34878D82A}">
                    <a16:rowId xmlns:a16="http://schemas.microsoft.com/office/drawing/2014/main" val="10000"/>
                  </a:ext>
                </a:extLst>
              </a:tr>
              <a:tr h="370840">
                <a:tc>
                  <a:txBody>
                    <a:bodyPr/>
                    <a:lstStyle/>
                    <a:p>
                      <a:r>
                        <a:rPr lang="en-US" dirty="0">
                          <a:solidFill>
                            <a:srgbClr val="002D62"/>
                          </a:solidFill>
                          <a:latin typeface="Arial" panose="020B0604020202020204" pitchFamily="34" charset="0"/>
                          <a:cs typeface="Arial" panose="020B0604020202020204" pitchFamily="34" charset="0"/>
                        </a:rPr>
                        <a:t>2,500 or fewer</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rgbClr val="002D62"/>
                          </a:solidFill>
                          <a:latin typeface="Arial" panose="020B0604020202020204" pitchFamily="34" charset="0"/>
                          <a:cs typeface="Arial" panose="020B0604020202020204" pitchFamily="34" charset="0"/>
                        </a:rPr>
                        <a:t>35</a:t>
                      </a:r>
                    </a:p>
                  </a:txBody>
                  <a:tcPr marR="73152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rgbClr val="002D62"/>
                          </a:solidFill>
                          <a:latin typeface="Arial" panose="020B0604020202020204" pitchFamily="34" charset="0"/>
                          <a:cs typeface="Arial" panose="020B0604020202020204" pitchFamily="34" charset="0"/>
                        </a:rPr>
                        <a:t>32</a:t>
                      </a:r>
                    </a:p>
                  </a:txBody>
                  <a:tcPr marR="731520"/>
                </a:tc>
                <a:extLst>
                  <a:ext uri="{0D108BD9-81ED-4DB2-BD59-A6C34878D82A}">
                    <a16:rowId xmlns:a16="http://schemas.microsoft.com/office/drawing/2014/main" val="10001"/>
                  </a:ext>
                </a:extLst>
              </a:tr>
              <a:tr h="370840">
                <a:tc>
                  <a:txBody>
                    <a:bodyPr/>
                    <a:lstStyle/>
                    <a:p>
                      <a:r>
                        <a:rPr lang="en-US" dirty="0">
                          <a:solidFill>
                            <a:srgbClr val="002D62"/>
                          </a:solidFill>
                          <a:latin typeface="Arial" panose="020B0604020202020204" pitchFamily="34" charset="0"/>
                          <a:cs typeface="Arial" panose="020B0604020202020204" pitchFamily="34" charset="0"/>
                        </a:rPr>
                        <a:t>2,501 to 4,999</a:t>
                      </a:r>
                    </a:p>
                  </a:txBody>
                  <a:tcPr/>
                </a:tc>
                <a:tc>
                  <a:txBody>
                    <a:bodyPr/>
                    <a:lstStyle/>
                    <a:p>
                      <a:pPr algn="r"/>
                      <a:r>
                        <a:rPr lang="en-US" dirty="0">
                          <a:solidFill>
                            <a:srgbClr val="002D62"/>
                          </a:solidFill>
                          <a:latin typeface="Arial" panose="020B0604020202020204" pitchFamily="34" charset="0"/>
                          <a:cs typeface="Arial" panose="020B0604020202020204" pitchFamily="34" charset="0"/>
                        </a:rPr>
                        <a:t>30</a:t>
                      </a:r>
                    </a:p>
                  </a:txBody>
                  <a:tcPr marR="731520"/>
                </a:tc>
                <a:tc>
                  <a:txBody>
                    <a:bodyPr/>
                    <a:lstStyle/>
                    <a:p>
                      <a:pPr algn="r"/>
                      <a:r>
                        <a:rPr lang="en-US" dirty="0">
                          <a:solidFill>
                            <a:srgbClr val="002D62"/>
                          </a:solidFill>
                          <a:latin typeface="Arial" panose="020B0604020202020204" pitchFamily="34" charset="0"/>
                          <a:cs typeface="Arial" panose="020B0604020202020204" pitchFamily="34" charset="0"/>
                        </a:rPr>
                        <a:t>25</a:t>
                      </a:r>
                    </a:p>
                  </a:txBody>
                  <a:tcPr marR="731520"/>
                </a:tc>
                <a:extLst>
                  <a:ext uri="{0D108BD9-81ED-4DB2-BD59-A6C34878D82A}">
                    <a16:rowId xmlns:a16="http://schemas.microsoft.com/office/drawing/2014/main" val="10002"/>
                  </a:ext>
                </a:extLst>
              </a:tr>
              <a:tr h="370840">
                <a:tc>
                  <a:txBody>
                    <a:bodyPr/>
                    <a:lstStyle/>
                    <a:p>
                      <a:r>
                        <a:rPr lang="en-US" dirty="0">
                          <a:solidFill>
                            <a:srgbClr val="002D62"/>
                          </a:solidFill>
                          <a:latin typeface="Arial" panose="020B0604020202020204" pitchFamily="34" charset="0"/>
                          <a:cs typeface="Arial" panose="020B0604020202020204" pitchFamily="34" charset="0"/>
                        </a:rPr>
                        <a:t>5,000</a:t>
                      </a:r>
                      <a:r>
                        <a:rPr lang="en-US" baseline="0" dirty="0">
                          <a:solidFill>
                            <a:srgbClr val="002D62"/>
                          </a:solidFill>
                          <a:latin typeface="Arial" panose="020B0604020202020204" pitchFamily="34" charset="0"/>
                          <a:cs typeface="Arial" panose="020B0604020202020204" pitchFamily="34" charset="0"/>
                        </a:rPr>
                        <a:t> to 9,999</a:t>
                      </a:r>
                      <a:endParaRPr lang="en-US" dirty="0">
                        <a:solidFill>
                          <a:srgbClr val="002D62"/>
                        </a:solidFill>
                        <a:latin typeface="Arial" panose="020B0604020202020204" pitchFamily="34" charset="0"/>
                        <a:cs typeface="Arial" panose="020B0604020202020204" pitchFamily="34" charset="0"/>
                      </a:endParaRPr>
                    </a:p>
                  </a:txBody>
                  <a:tcPr/>
                </a:tc>
                <a:tc>
                  <a:txBody>
                    <a:bodyPr/>
                    <a:lstStyle/>
                    <a:p>
                      <a:pPr algn="r"/>
                      <a:r>
                        <a:rPr lang="en-US" dirty="0">
                          <a:solidFill>
                            <a:srgbClr val="002D62"/>
                          </a:solidFill>
                          <a:latin typeface="Arial" panose="020B0604020202020204" pitchFamily="34" charset="0"/>
                          <a:cs typeface="Arial" panose="020B0604020202020204" pitchFamily="34" charset="0"/>
                        </a:rPr>
                        <a:t>24</a:t>
                      </a:r>
                    </a:p>
                  </a:txBody>
                  <a:tcPr marR="731520"/>
                </a:tc>
                <a:tc>
                  <a:txBody>
                    <a:bodyPr/>
                    <a:lstStyle/>
                    <a:p>
                      <a:pPr algn="r"/>
                      <a:r>
                        <a:rPr lang="en-US" dirty="0">
                          <a:solidFill>
                            <a:srgbClr val="002D62"/>
                          </a:solidFill>
                          <a:latin typeface="Arial" panose="020B0604020202020204" pitchFamily="34" charset="0"/>
                          <a:cs typeface="Arial" panose="020B0604020202020204" pitchFamily="34" charset="0"/>
                        </a:rPr>
                        <a:t>24</a:t>
                      </a:r>
                    </a:p>
                  </a:txBody>
                  <a:tcPr marR="731520"/>
                </a:tc>
                <a:extLst>
                  <a:ext uri="{0D108BD9-81ED-4DB2-BD59-A6C34878D82A}">
                    <a16:rowId xmlns:a16="http://schemas.microsoft.com/office/drawing/2014/main" val="10003"/>
                  </a:ext>
                </a:extLst>
              </a:tr>
              <a:tr h="370840">
                <a:tc>
                  <a:txBody>
                    <a:bodyPr/>
                    <a:lstStyle/>
                    <a:p>
                      <a:r>
                        <a:rPr lang="en-US" dirty="0">
                          <a:solidFill>
                            <a:srgbClr val="002D62"/>
                          </a:solidFill>
                          <a:latin typeface="Arial" panose="020B0604020202020204" pitchFamily="34" charset="0"/>
                          <a:cs typeface="Arial" panose="020B0604020202020204" pitchFamily="34" charset="0"/>
                        </a:rPr>
                        <a:t>10,000 or more</a:t>
                      </a:r>
                    </a:p>
                  </a:txBody>
                  <a:tcPr/>
                </a:tc>
                <a:tc>
                  <a:txBody>
                    <a:bodyPr/>
                    <a:lstStyle/>
                    <a:p>
                      <a:pPr algn="r"/>
                      <a:r>
                        <a:rPr lang="en-US" dirty="0">
                          <a:solidFill>
                            <a:srgbClr val="002D62"/>
                          </a:solidFill>
                          <a:latin typeface="Arial" panose="020B0604020202020204" pitchFamily="34" charset="0"/>
                          <a:cs typeface="Arial" panose="020B0604020202020204" pitchFamily="34" charset="0"/>
                        </a:rPr>
                        <a:t>22</a:t>
                      </a:r>
                    </a:p>
                  </a:txBody>
                  <a:tcPr marR="731520"/>
                </a:tc>
                <a:tc>
                  <a:txBody>
                    <a:bodyPr/>
                    <a:lstStyle/>
                    <a:p>
                      <a:pPr algn="r"/>
                      <a:r>
                        <a:rPr lang="en-US" dirty="0">
                          <a:solidFill>
                            <a:srgbClr val="002D62"/>
                          </a:solidFill>
                          <a:latin typeface="Arial" panose="020B0604020202020204" pitchFamily="34" charset="0"/>
                          <a:cs typeface="Arial" panose="020B0604020202020204" pitchFamily="34" charset="0"/>
                        </a:rPr>
                        <a:t>21</a:t>
                      </a:r>
                    </a:p>
                  </a:txBody>
                  <a:tcPr marR="731520"/>
                </a:tc>
                <a:extLst>
                  <a:ext uri="{0D108BD9-81ED-4DB2-BD59-A6C34878D82A}">
                    <a16:rowId xmlns:a16="http://schemas.microsoft.com/office/drawing/2014/main" val="10004"/>
                  </a:ext>
                </a:extLst>
              </a:tr>
              <a:tr h="275449">
                <a:tc>
                  <a:txBody>
                    <a:bodyPr/>
                    <a:lstStyle/>
                    <a:p>
                      <a:r>
                        <a:rPr lang="en-US" dirty="0">
                          <a:solidFill>
                            <a:srgbClr val="002D62"/>
                          </a:solidFill>
                          <a:latin typeface="Arial" panose="020B0604020202020204" pitchFamily="34" charset="0"/>
                          <a:cs typeface="Arial" panose="020B0604020202020204" pitchFamily="34" charset="0"/>
                        </a:rPr>
                        <a:t>All institutions</a:t>
                      </a:r>
                    </a:p>
                  </a:txBody>
                  <a:tcPr>
                    <a:lnB w="12700" cap="flat" cmpd="sng" algn="ctr">
                      <a:solidFill>
                        <a:srgbClr val="417FDD">
                          <a:alpha val="20000"/>
                        </a:srgbClr>
                      </a:solidFill>
                      <a:prstDash val="solid"/>
                      <a:round/>
                      <a:headEnd type="none" w="med" len="med"/>
                      <a:tailEnd type="none" w="med" len="med"/>
                    </a:lnB>
                  </a:tcPr>
                </a:tc>
                <a:tc>
                  <a:txBody>
                    <a:bodyPr/>
                    <a:lstStyle/>
                    <a:p>
                      <a:pPr algn="r"/>
                      <a:r>
                        <a:rPr lang="en-US" dirty="0">
                          <a:solidFill>
                            <a:srgbClr val="002D62"/>
                          </a:solidFill>
                          <a:latin typeface="Arial" panose="020B0604020202020204" pitchFamily="34" charset="0"/>
                          <a:cs typeface="Arial" panose="020B0604020202020204" pitchFamily="34" charset="0"/>
                        </a:rPr>
                        <a:t>30</a:t>
                      </a:r>
                    </a:p>
                  </a:txBody>
                  <a:tcPr marR="731520">
                    <a:lnB w="12700" cap="flat" cmpd="sng" algn="ctr">
                      <a:solidFill>
                        <a:srgbClr val="417FDD">
                          <a:alpha val="20000"/>
                        </a:srgbClr>
                      </a:solidFill>
                      <a:prstDash val="solid"/>
                      <a:round/>
                      <a:headEnd type="none" w="med" len="med"/>
                      <a:tailEnd type="none" w="med" len="med"/>
                    </a:lnB>
                  </a:tcPr>
                </a:tc>
                <a:tc>
                  <a:txBody>
                    <a:bodyPr/>
                    <a:lstStyle/>
                    <a:p>
                      <a:pPr algn="r"/>
                      <a:r>
                        <a:rPr lang="en-US" dirty="0">
                          <a:solidFill>
                            <a:srgbClr val="002D62"/>
                          </a:solidFill>
                          <a:latin typeface="Arial" panose="020B0604020202020204" pitchFamily="34" charset="0"/>
                          <a:cs typeface="Arial" panose="020B0604020202020204" pitchFamily="34" charset="0"/>
                        </a:rPr>
                        <a:t>28</a:t>
                      </a:r>
                    </a:p>
                  </a:txBody>
                  <a:tcPr marR="731520">
                    <a:lnB w="12700" cap="flat" cmpd="sng" algn="ctr">
                      <a:solidFill>
                        <a:srgbClr val="417FDD">
                          <a:alpha val="20000"/>
                        </a:srgb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dirty="0"/>
              <a:t>NSSE 2022 Results (Sample Slides)</a:t>
            </a:r>
          </a:p>
        </p:txBody>
      </p:sp>
      <p:sp>
        <p:nvSpPr>
          <p:cNvPr id="75779" name="Rectangle 3"/>
          <p:cNvSpPr>
            <a:spLocks noGrp="1" noChangeArrowheads="1"/>
          </p:cNvSpPr>
          <p:nvPr>
            <p:ph type="body" idx="1"/>
          </p:nvPr>
        </p:nvSpPr>
        <p:spPr>
          <a:xfrm>
            <a:off x="228600" y="2133600"/>
            <a:ext cx="8610600" cy="1600200"/>
          </a:xfrm>
        </p:spPr>
        <p:txBody>
          <a:bodyPr/>
          <a:lstStyle/>
          <a:p>
            <a:pPr marL="0" indent="0">
              <a:buNone/>
            </a:pPr>
            <a:r>
              <a:rPr lang="en-US" altLang="en-US" dirty="0"/>
              <a:t>The following slides are examples of how your institution might share selected NSSE results with various institutional constituencies. Expand this section to highlight items of interest to your audience.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marL="0" indent="0" algn="ctr">
              <a:buNone/>
            </a:pPr>
            <a:r>
              <a:rPr lang="en-US" altLang="en-US" dirty="0"/>
              <a:t>Overall results compared to </a:t>
            </a:r>
            <a:r>
              <a:rPr lang="en-US" altLang="en-US" dirty="0">
                <a:solidFill>
                  <a:srgbClr val="FF0000"/>
                </a:solidFill>
              </a:rPr>
              <a:t>peer group </a:t>
            </a:r>
            <a:r>
              <a:rPr lang="en-US" altLang="en-US" dirty="0"/>
              <a:t>for each Engagement Indicator</a:t>
            </a:r>
          </a:p>
        </p:txBody>
      </p:sp>
      <p:pic>
        <p:nvPicPr>
          <p:cNvPr id="4" name="Picture 3" descr="Engagement Indicators" title="Engagement Indicators"/>
          <p:cNvPicPr>
            <a:picLocks noChangeAspect="1"/>
          </p:cNvPicPr>
          <p:nvPr/>
        </p:nvPicPr>
        <p:blipFill>
          <a:blip r:embed="rId3"/>
          <a:stretch>
            <a:fillRect/>
          </a:stretch>
        </p:blipFill>
        <p:spPr>
          <a:xfrm>
            <a:off x="491868" y="1752600"/>
            <a:ext cx="8084063" cy="4495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algn="ctr"/>
            <a:r>
              <a:rPr lang="en-US" dirty="0"/>
              <a:t>Highest and lowest performing items compared to </a:t>
            </a:r>
            <a:r>
              <a:rPr lang="en-US" dirty="0">
                <a:solidFill>
                  <a:srgbClr val="FF0000"/>
                </a:solidFill>
              </a:rPr>
              <a:t>peer group (FY)</a:t>
            </a:r>
            <a:endParaRPr lang="en-US" altLang="en-US" dirty="0"/>
          </a:p>
        </p:txBody>
      </p:sp>
      <p:pic>
        <p:nvPicPr>
          <p:cNvPr id="2" name="Picture 1" descr="FY student performance" title="FY student performance"/>
          <p:cNvPicPr>
            <a:picLocks noChangeAspect="1"/>
          </p:cNvPicPr>
          <p:nvPr/>
        </p:nvPicPr>
        <p:blipFill>
          <a:blip r:embed="rId3"/>
          <a:stretch>
            <a:fillRect/>
          </a:stretch>
        </p:blipFill>
        <p:spPr>
          <a:xfrm>
            <a:off x="406133" y="1981200"/>
            <a:ext cx="8255534" cy="3429000"/>
          </a:xfrm>
          <a:prstGeom prst="rect">
            <a:avLst/>
          </a:prstGeom>
        </p:spPr>
      </p:pic>
    </p:spTree>
    <p:extLst>
      <p:ext uri="{BB962C8B-B14F-4D97-AF65-F5344CB8AC3E}">
        <p14:creationId xmlns:p14="http://schemas.microsoft.com/office/powerpoint/2010/main" val="540732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algn="ctr"/>
            <a:r>
              <a:rPr lang="en-US" dirty="0"/>
              <a:t>Highest and lowest performing items compared to </a:t>
            </a:r>
            <a:r>
              <a:rPr lang="en-US" dirty="0">
                <a:solidFill>
                  <a:srgbClr val="FF0000"/>
                </a:solidFill>
              </a:rPr>
              <a:t>peer group (SR)</a:t>
            </a:r>
            <a:endParaRPr lang="en-US" altLang="en-US" dirty="0"/>
          </a:p>
        </p:txBody>
      </p:sp>
      <p:pic>
        <p:nvPicPr>
          <p:cNvPr id="2" name="Picture 1" descr="SR student performance" title="SR student performance"/>
          <p:cNvPicPr>
            <a:picLocks noChangeAspect="1"/>
          </p:cNvPicPr>
          <p:nvPr/>
        </p:nvPicPr>
        <p:blipFill>
          <a:blip r:embed="rId3"/>
          <a:stretch>
            <a:fillRect/>
          </a:stretch>
        </p:blipFill>
        <p:spPr>
          <a:xfrm>
            <a:off x="447772" y="1981200"/>
            <a:ext cx="8377573" cy="3505200"/>
          </a:xfrm>
          <a:prstGeom prst="rect">
            <a:avLst/>
          </a:prstGeom>
        </p:spPr>
      </p:pic>
    </p:spTree>
    <p:extLst>
      <p:ext uri="{BB962C8B-B14F-4D97-AF65-F5344CB8AC3E}">
        <p14:creationId xmlns:p14="http://schemas.microsoft.com/office/powerpoint/2010/main" val="1175876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algn="ctr"/>
            <a:r>
              <a:rPr lang="en-US" dirty="0"/>
              <a:t>Engagement Indicator: Quality of Interactions</a:t>
            </a:r>
            <a:endParaRPr lang="en-US" altLang="en-US" dirty="0"/>
          </a:p>
        </p:txBody>
      </p:sp>
      <p:sp>
        <p:nvSpPr>
          <p:cNvPr id="2" name="Content Placeholder 1"/>
          <p:cNvSpPr>
            <a:spLocks noGrp="1"/>
          </p:cNvSpPr>
          <p:nvPr>
            <p:ph sz="half" idx="1"/>
          </p:nvPr>
        </p:nvSpPr>
        <p:spPr>
          <a:xfrm>
            <a:off x="228600" y="1524000"/>
            <a:ext cx="8610600" cy="1143000"/>
          </a:xfrm>
        </p:spPr>
        <p:txBody>
          <a:bodyPr/>
          <a:lstStyle/>
          <a:p>
            <a:pPr lvl="1"/>
            <a:r>
              <a:rPr lang="en-US" altLang="en-US" dirty="0"/>
              <a:t>Indicate the quality of your interactions with the following people at your institution. (First-year students)</a:t>
            </a:r>
          </a:p>
        </p:txBody>
      </p:sp>
      <p:graphicFrame>
        <p:nvGraphicFramePr>
          <p:cNvPr id="7" name="Object 4" descr="Engagement Indicator Results" title="Engagement Indicator Results"/>
          <p:cNvGraphicFramePr>
            <a:graphicFrameLocks noGrp="1" noChangeAspect="1"/>
          </p:cNvGraphicFramePr>
          <p:nvPr>
            <p:ph sz="half" idx="2"/>
            <p:extLst>
              <p:ext uri="{D42A27DB-BD31-4B8C-83A1-F6EECF244321}">
                <p14:modId xmlns:p14="http://schemas.microsoft.com/office/powerpoint/2010/main" val="4021636817"/>
              </p:ext>
            </p:extLst>
          </p:nvPr>
        </p:nvGraphicFramePr>
        <p:xfrm>
          <a:off x="762000" y="2514600"/>
          <a:ext cx="7901213" cy="3695700"/>
        </p:xfrm>
        <a:graphic>
          <a:graphicData uri="http://schemas.openxmlformats.org/presentationml/2006/ole">
            <mc:AlternateContent xmlns:mc="http://schemas.openxmlformats.org/markup-compatibility/2006">
              <mc:Choice xmlns:v="urn:schemas-microsoft-com:vml" Requires="v">
                <p:oleObj spid="_x0000_s102033" name="Worksheet" r:id="rId4" imgW="11668018" imgH="5457939" progId="Excel.Sheet.8">
                  <p:embed/>
                </p:oleObj>
              </mc:Choice>
              <mc:Fallback>
                <p:oleObj name="Worksheet" r:id="rId4" imgW="11668018" imgH="5457939" progId="Excel.Sheet.8">
                  <p:embed/>
                  <p:pic>
                    <p:nvPicPr>
                      <p:cNvPr id="0" name=""/>
                      <p:cNvPicPr>
                        <a:picLocks noGrp="1" noChangeAspect="1" noChangeArrowheads="1"/>
                      </p:cNvPicPr>
                      <p:nvPr/>
                    </p:nvPicPr>
                    <p:blipFill>
                      <a:blip r:embed="rId5"/>
                      <a:srcRect/>
                      <a:stretch>
                        <a:fillRect/>
                      </a:stretch>
                    </p:blipFill>
                    <p:spPr bwMode="auto">
                      <a:xfrm>
                        <a:off x="762000" y="2514600"/>
                        <a:ext cx="7901213" cy="3695700"/>
                      </a:xfrm>
                      <a:prstGeom prst="rect">
                        <a:avLst/>
                      </a:prstGeom>
                      <a:noFill/>
                    </p:spPr>
                  </p:pic>
                </p:oleObj>
              </mc:Fallback>
            </mc:AlternateContent>
          </a:graphicData>
        </a:graphic>
      </p:graphicFrame>
    </p:spTree>
    <p:extLst>
      <p:ext uri="{BB962C8B-B14F-4D97-AF65-F5344CB8AC3E}">
        <p14:creationId xmlns:p14="http://schemas.microsoft.com/office/powerpoint/2010/main" val="1579102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pPr algn="ctr"/>
            <a:r>
              <a:rPr lang="en-US" dirty="0"/>
              <a:t>Engagement Indicator: Discussions with Diverse Others</a:t>
            </a:r>
            <a:endParaRPr lang="en-US" altLang="en-US" dirty="0"/>
          </a:p>
        </p:txBody>
      </p:sp>
      <p:sp>
        <p:nvSpPr>
          <p:cNvPr id="2" name="Content Placeholder 1"/>
          <p:cNvSpPr>
            <a:spLocks noGrp="1"/>
          </p:cNvSpPr>
          <p:nvPr>
            <p:ph sz="half" idx="1"/>
          </p:nvPr>
        </p:nvSpPr>
        <p:spPr>
          <a:xfrm>
            <a:off x="228600" y="1524000"/>
            <a:ext cx="8610600" cy="1143000"/>
          </a:xfrm>
        </p:spPr>
        <p:txBody>
          <a:bodyPr/>
          <a:lstStyle/>
          <a:p>
            <a:pPr lvl="1"/>
            <a:r>
              <a:rPr lang="en-US" altLang="en-US" dirty="0"/>
              <a:t>How often have you had discussions with people from the following groups? (First-year students)</a:t>
            </a:r>
          </a:p>
        </p:txBody>
      </p:sp>
      <p:graphicFrame>
        <p:nvGraphicFramePr>
          <p:cNvPr id="8" name="Object 4" descr="Engagement Indicator Results" title="Engagement Indicator Results"/>
          <p:cNvGraphicFramePr>
            <a:graphicFrameLocks noGrp="1" noChangeAspect="1"/>
          </p:cNvGraphicFramePr>
          <p:nvPr>
            <p:ph sz="half" idx="2"/>
            <p:extLst>
              <p:ext uri="{D42A27DB-BD31-4B8C-83A1-F6EECF244321}">
                <p14:modId xmlns:p14="http://schemas.microsoft.com/office/powerpoint/2010/main" val="2254951582"/>
              </p:ext>
            </p:extLst>
          </p:nvPr>
        </p:nvGraphicFramePr>
        <p:xfrm>
          <a:off x="450850" y="2362200"/>
          <a:ext cx="8145463" cy="3998913"/>
        </p:xfrm>
        <a:graphic>
          <a:graphicData uri="http://schemas.openxmlformats.org/presentationml/2006/ole">
            <mc:AlternateContent xmlns:mc="http://schemas.openxmlformats.org/markup-compatibility/2006">
              <mc:Choice xmlns:v="urn:schemas-microsoft-com:vml" Requires="v">
                <p:oleObj spid="_x0000_s78499" name="Worksheet" r:id="rId4" imgW="8401178" imgH="3505124" progId="Excel.Sheet.8">
                  <p:embed/>
                </p:oleObj>
              </mc:Choice>
              <mc:Fallback>
                <p:oleObj name="Worksheet" r:id="rId4" imgW="8401178" imgH="3505124" progId="Excel.Sheet.8">
                  <p:embed/>
                  <p:pic>
                    <p:nvPicPr>
                      <p:cNvPr id="0" name=""/>
                      <p:cNvPicPr>
                        <a:picLocks noGrp="1" noChangeAspect="1" noChangeArrowheads="1"/>
                      </p:cNvPicPr>
                      <p:nvPr/>
                    </p:nvPicPr>
                    <p:blipFill>
                      <a:blip r:embed="rId5"/>
                      <a:srcRect/>
                      <a:stretch>
                        <a:fillRect/>
                      </a:stretch>
                    </p:blipFill>
                    <p:spPr bwMode="auto">
                      <a:xfrm>
                        <a:off x="450850" y="2362200"/>
                        <a:ext cx="8145463" cy="3998913"/>
                      </a:xfrm>
                      <a:prstGeom prst="rect">
                        <a:avLst/>
                      </a:prstGeom>
                      <a:noFill/>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dirty="0"/>
              <a:t>High‐Impact Practices (FY)</a:t>
            </a:r>
          </a:p>
        </p:txBody>
      </p:sp>
      <p:sp>
        <p:nvSpPr>
          <p:cNvPr id="2" name="Content Placeholder 1"/>
          <p:cNvSpPr>
            <a:spLocks noGrp="1"/>
          </p:cNvSpPr>
          <p:nvPr>
            <p:ph sz="half" idx="1"/>
          </p:nvPr>
        </p:nvSpPr>
        <p:spPr>
          <a:xfrm>
            <a:off x="228600" y="1524000"/>
            <a:ext cx="8610600" cy="1371600"/>
          </a:xfrm>
        </p:spPr>
        <p:txBody>
          <a:bodyPr/>
          <a:lstStyle/>
          <a:p>
            <a:pPr lvl="1"/>
            <a:r>
              <a:rPr lang="en-US" altLang="en-US" dirty="0"/>
              <a:t>Percentage of first-year students who participated in a learning community and in course-based service-learning.</a:t>
            </a:r>
          </a:p>
        </p:txBody>
      </p:sp>
      <p:graphicFrame>
        <p:nvGraphicFramePr>
          <p:cNvPr id="7" name="Object 4" descr="Engagement Indicator Results" title="Engagement Indicator Results"/>
          <p:cNvGraphicFramePr>
            <a:graphicFrameLocks noGrp="1" noChangeAspect="1"/>
          </p:cNvGraphicFramePr>
          <p:nvPr>
            <p:ph sz="half" idx="2"/>
            <p:extLst>
              <p:ext uri="{D42A27DB-BD31-4B8C-83A1-F6EECF244321}">
                <p14:modId xmlns:p14="http://schemas.microsoft.com/office/powerpoint/2010/main" val="4167651995"/>
              </p:ext>
            </p:extLst>
          </p:nvPr>
        </p:nvGraphicFramePr>
        <p:xfrm>
          <a:off x="282574" y="2743200"/>
          <a:ext cx="8556625" cy="3962400"/>
        </p:xfrm>
        <a:graphic>
          <a:graphicData uri="http://schemas.openxmlformats.org/presentationml/2006/ole">
            <mc:AlternateContent xmlns:mc="http://schemas.openxmlformats.org/markup-compatibility/2006">
              <mc:Choice xmlns:v="urn:schemas-microsoft-com:vml" Requires="v">
                <p:oleObj spid="_x0000_s79524" name="Worksheet" r:id="rId4" imgW="7324789" imgH="3086100" progId="Excel.Sheet.8">
                  <p:embed/>
                </p:oleObj>
              </mc:Choice>
              <mc:Fallback>
                <p:oleObj name="Worksheet" r:id="rId4" imgW="7324789" imgH="3086100" progId="Excel.Sheet.8">
                  <p:embed/>
                  <p:pic>
                    <p:nvPicPr>
                      <p:cNvPr id="0" name=""/>
                      <p:cNvPicPr>
                        <a:picLocks noGrp="1" noChangeAspect="1" noChangeArrowheads="1"/>
                      </p:cNvPicPr>
                      <p:nvPr/>
                    </p:nvPicPr>
                    <p:blipFill>
                      <a:blip r:embed="rId5"/>
                      <a:srcRect/>
                      <a:stretch>
                        <a:fillRect/>
                      </a:stretch>
                    </p:blipFill>
                    <p:spPr bwMode="auto">
                      <a:xfrm>
                        <a:off x="282574" y="2743200"/>
                        <a:ext cx="8556625" cy="3962400"/>
                      </a:xfrm>
                      <a:prstGeom prst="rect">
                        <a:avLst/>
                      </a:prstGeom>
                      <a:noFill/>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altLang="en-US" dirty="0"/>
              <a:t>Engagement Indicators: LS and CL (First-Year Students)</a:t>
            </a:r>
            <a:endParaRPr lang="en-US" altLang="en-US" dirty="0">
              <a:solidFill>
                <a:srgbClr val="FF0000"/>
              </a:solidFill>
            </a:endParaRPr>
          </a:p>
        </p:txBody>
      </p:sp>
      <p:sp>
        <p:nvSpPr>
          <p:cNvPr id="5" name="Content Placeholder 4"/>
          <p:cNvSpPr>
            <a:spLocks noGrp="1"/>
          </p:cNvSpPr>
          <p:nvPr>
            <p:ph sz="half" idx="1"/>
          </p:nvPr>
        </p:nvSpPr>
        <p:spPr>
          <a:xfrm>
            <a:off x="228600" y="1524000"/>
            <a:ext cx="8610600" cy="1295400"/>
          </a:xfrm>
        </p:spPr>
        <p:txBody>
          <a:bodyPr/>
          <a:lstStyle/>
          <a:p>
            <a:pPr lvl="1"/>
            <a:r>
              <a:rPr lang="en-US" altLang="en-US" dirty="0"/>
              <a:t>Learning Strategies and Collaborative Learning </a:t>
            </a:r>
            <a:br>
              <a:rPr lang="en-US" altLang="en-US" dirty="0"/>
            </a:br>
            <a:r>
              <a:rPr lang="en-US" altLang="en-US" dirty="0"/>
              <a:t>(First-Year Students)</a:t>
            </a:r>
          </a:p>
          <a:p>
            <a:endParaRPr lang="en-US" dirty="0"/>
          </a:p>
        </p:txBody>
      </p:sp>
      <p:graphicFrame>
        <p:nvGraphicFramePr>
          <p:cNvPr id="10" name="Object 4" descr="Engagement Indicator Results" title="Engagement Indicator Results"/>
          <p:cNvGraphicFramePr>
            <a:graphicFrameLocks noGrp="1" noChangeAspect="1"/>
          </p:cNvGraphicFramePr>
          <p:nvPr>
            <p:ph sz="half" idx="2"/>
            <p:extLst>
              <p:ext uri="{D42A27DB-BD31-4B8C-83A1-F6EECF244321}">
                <p14:modId xmlns:p14="http://schemas.microsoft.com/office/powerpoint/2010/main" val="305803030"/>
              </p:ext>
            </p:extLst>
          </p:nvPr>
        </p:nvGraphicFramePr>
        <p:xfrm>
          <a:off x="304800" y="2667000"/>
          <a:ext cx="8534399" cy="4038600"/>
        </p:xfrm>
        <a:graphic>
          <a:graphicData uri="http://schemas.openxmlformats.org/presentationml/2006/ole">
            <mc:AlternateContent xmlns:mc="http://schemas.openxmlformats.org/markup-compatibility/2006">
              <mc:Choice xmlns:v="urn:schemas-microsoft-com:vml" Requires="v">
                <p:oleObj spid="_x0000_s95896" name="Worksheet" r:id="rId4" imgW="10982389" imgH="4381576" progId="Excel.Sheet.8">
                  <p:embed/>
                </p:oleObj>
              </mc:Choice>
              <mc:Fallback>
                <p:oleObj name="Worksheet" r:id="rId4" imgW="10982389" imgH="4381576" progId="Excel.Sheet.8">
                  <p:embed/>
                  <p:pic>
                    <p:nvPicPr>
                      <p:cNvPr id="0" name=""/>
                      <p:cNvPicPr>
                        <a:picLocks noGrp="1" noChangeAspect="1" noChangeArrowheads="1"/>
                      </p:cNvPicPr>
                      <p:nvPr/>
                    </p:nvPicPr>
                    <p:blipFill>
                      <a:blip r:embed="rId5"/>
                      <a:srcRect/>
                      <a:stretch>
                        <a:fillRect/>
                      </a:stretch>
                    </p:blipFill>
                    <p:spPr bwMode="auto">
                      <a:xfrm>
                        <a:off x="304800" y="2667000"/>
                        <a:ext cx="8534399" cy="4038600"/>
                      </a:xfrm>
                      <a:prstGeom prst="rect">
                        <a:avLst/>
                      </a:prstGeom>
                      <a:noFill/>
                    </p:spPr>
                  </p:pic>
                </p:oleObj>
              </mc:Fallback>
            </mc:AlternateContent>
          </a:graphicData>
        </a:graphic>
      </p:graphicFrame>
    </p:spTree>
    <p:extLst>
      <p:ext uri="{BB962C8B-B14F-4D97-AF65-F5344CB8AC3E}">
        <p14:creationId xmlns:p14="http://schemas.microsoft.com/office/powerpoint/2010/main" val="3486168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dirty="0"/>
              <a:t>High‐Impact Practices (SR)</a:t>
            </a:r>
          </a:p>
        </p:txBody>
      </p:sp>
      <p:sp>
        <p:nvSpPr>
          <p:cNvPr id="2" name="Content Placeholder 1"/>
          <p:cNvSpPr>
            <a:spLocks noGrp="1"/>
          </p:cNvSpPr>
          <p:nvPr>
            <p:ph sz="half" idx="1"/>
          </p:nvPr>
        </p:nvSpPr>
        <p:spPr>
          <a:xfrm>
            <a:off x="228600" y="1524000"/>
            <a:ext cx="8610600" cy="1600200"/>
          </a:xfrm>
        </p:spPr>
        <p:txBody>
          <a:bodyPr/>
          <a:lstStyle/>
          <a:p>
            <a:pPr lvl="1"/>
            <a:r>
              <a:rPr lang="en-US" altLang="en-US" dirty="0"/>
              <a:t>Percentage of seniors who worked on a research project with a faculty member, and who did a culminating senior experience.</a:t>
            </a:r>
          </a:p>
        </p:txBody>
      </p:sp>
      <p:graphicFrame>
        <p:nvGraphicFramePr>
          <p:cNvPr id="7" name="Object 4" descr="Engagement Indicator Results" title="Engagement Indicator Results"/>
          <p:cNvGraphicFramePr>
            <a:graphicFrameLocks noGrp="1" noChangeAspect="1"/>
          </p:cNvGraphicFramePr>
          <p:nvPr>
            <p:ph sz="half" idx="2"/>
            <p:extLst>
              <p:ext uri="{D42A27DB-BD31-4B8C-83A1-F6EECF244321}">
                <p14:modId xmlns:p14="http://schemas.microsoft.com/office/powerpoint/2010/main" val="3761050008"/>
              </p:ext>
            </p:extLst>
          </p:nvPr>
        </p:nvGraphicFramePr>
        <p:xfrm>
          <a:off x="228600" y="2971800"/>
          <a:ext cx="8382000" cy="3733800"/>
        </p:xfrm>
        <a:graphic>
          <a:graphicData uri="http://schemas.openxmlformats.org/presentationml/2006/ole">
            <mc:AlternateContent xmlns:mc="http://schemas.openxmlformats.org/markup-compatibility/2006">
              <mc:Choice xmlns:v="urn:schemas-microsoft-com:vml" Requires="v">
                <p:oleObj spid="_x0000_s99989" name="Worksheet" r:id="rId4" imgW="9763189" imgH="4381576" progId="Excel.Sheet.8">
                  <p:embed/>
                </p:oleObj>
              </mc:Choice>
              <mc:Fallback>
                <p:oleObj name="Worksheet" r:id="rId4" imgW="9763189" imgH="4381576" progId="Excel.Sheet.8">
                  <p:embed/>
                  <p:pic>
                    <p:nvPicPr>
                      <p:cNvPr id="0" name=""/>
                      <p:cNvPicPr>
                        <a:picLocks noGrp="1" noChangeAspect="1" noChangeArrowheads="1"/>
                      </p:cNvPicPr>
                      <p:nvPr/>
                    </p:nvPicPr>
                    <p:blipFill>
                      <a:blip r:embed="rId5"/>
                      <a:srcRect/>
                      <a:stretch>
                        <a:fillRect/>
                      </a:stretch>
                    </p:blipFill>
                    <p:spPr bwMode="auto">
                      <a:xfrm>
                        <a:off x="228600" y="2971800"/>
                        <a:ext cx="8382000" cy="3733800"/>
                      </a:xfrm>
                      <a:prstGeom prst="rect">
                        <a:avLst/>
                      </a:prstGeom>
                      <a:noFill/>
                    </p:spPr>
                  </p:pic>
                </p:oleObj>
              </mc:Fallback>
            </mc:AlternateContent>
          </a:graphicData>
        </a:graphic>
      </p:graphicFrame>
    </p:spTree>
    <p:extLst>
      <p:ext uri="{BB962C8B-B14F-4D97-AF65-F5344CB8AC3E}">
        <p14:creationId xmlns:p14="http://schemas.microsoft.com/office/powerpoint/2010/main" val="57503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dirty="0"/>
              <a:t>Presentation Overview</a:t>
            </a:r>
          </a:p>
        </p:txBody>
      </p:sp>
      <p:sp>
        <p:nvSpPr>
          <p:cNvPr id="59395" name="Rectangle 3"/>
          <p:cNvSpPr>
            <a:spLocks noGrp="1" noChangeArrowheads="1"/>
          </p:cNvSpPr>
          <p:nvPr>
            <p:ph type="body" idx="1"/>
          </p:nvPr>
        </p:nvSpPr>
        <p:spPr/>
        <p:txBody>
          <a:bodyPr/>
          <a:lstStyle/>
          <a:p>
            <a:pPr marL="457200" indent="-457200">
              <a:buClr>
                <a:srgbClr val="7A1A57"/>
              </a:buClr>
              <a:buFont typeface="+mj-lt"/>
              <a:buAutoNum type="arabicPeriod"/>
            </a:pPr>
            <a:r>
              <a:rPr lang="en-US" altLang="en-US" dirty="0"/>
              <a:t>NSSE and the Concept of Student Engagement</a:t>
            </a:r>
          </a:p>
          <a:p>
            <a:pPr marL="457200" indent="-457200">
              <a:buClr>
                <a:srgbClr val="7A1A57"/>
              </a:buClr>
              <a:buFont typeface="+mj-lt"/>
              <a:buAutoNum type="arabicPeriod"/>
            </a:pPr>
            <a:r>
              <a:rPr lang="en-US" altLang="en-US" dirty="0"/>
              <a:t>Selected NSSE Results for </a:t>
            </a:r>
            <a:r>
              <a:rPr lang="en-US" altLang="en-US" dirty="0">
                <a:solidFill>
                  <a:srgbClr val="FF0000"/>
                </a:solidFill>
              </a:rPr>
              <a:t>[Institution]</a:t>
            </a:r>
            <a:endParaRPr lang="en-US" altLang="en-US" dirty="0"/>
          </a:p>
          <a:p>
            <a:pPr marL="457200" indent="-457200">
              <a:buClr>
                <a:srgbClr val="7A1A57"/>
              </a:buClr>
              <a:buFont typeface="+mj-lt"/>
              <a:buAutoNum type="arabicPeriod"/>
            </a:pPr>
            <a:r>
              <a:rPr lang="en-US" altLang="en-US" dirty="0"/>
              <a:t>Selected BCSSE Results for </a:t>
            </a:r>
            <a:r>
              <a:rPr lang="en-US" altLang="en-US" dirty="0">
                <a:solidFill>
                  <a:srgbClr val="FF0000"/>
                </a:solidFill>
              </a:rPr>
              <a:t>[Institution]</a:t>
            </a:r>
            <a:endParaRPr lang="en-US" altLang="en-US" dirty="0"/>
          </a:p>
          <a:p>
            <a:pPr marL="457200" indent="-457200">
              <a:buClr>
                <a:srgbClr val="7A1A57"/>
              </a:buClr>
              <a:buFont typeface="+mj-lt"/>
              <a:buAutoNum type="arabicPeriod"/>
            </a:pPr>
            <a:r>
              <a:rPr lang="en-US" altLang="en-US" dirty="0"/>
              <a:t>Selected FSSE Results for </a:t>
            </a:r>
            <a:r>
              <a:rPr lang="en-US" altLang="en-US" dirty="0">
                <a:solidFill>
                  <a:srgbClr val="FF0000"/>
                </a:solidFill>
              </a:rPr>
              <a:t>[Institution]</a:t>
            </a:r>
            <a:endParaRPr lang="en-US" altLang="en-US" dirty="0"/>
          </a:p>
          <a:p>
            <a:pPr marL="457200" indent="-457200">
              <a:buClr>
                <a:srgbClr val="7A1A57"/>
              </a:buClr>
              <a:buFont typeface="+mj-lt"/>
              <a:buAutoNum type="arabicPeriod"/>
            </a:pPr>
            <a:r>
              <a:rPr lang="en-US" altLang="en-US" dirty="0"/>
              <a:t>User Resources</a:t>
            </a:r>
          </a:p>
          <a:p>
            <a:pPr marL="457200" indent="-457200">
              <a:buClr>
                <a:srgbClr val="7A1A57"/>
              </a:buClr>
              <a:buFont typeface="+mj-lt"/>
              <a:buAutoNum type="arabicPeriod"/>
            </a:pPr>
            <a:r>
              <a:rPr lang="en-US" altLang="en-US" dirty="0"/>
              <a:t>Using Your NSSE, BCSSE, and FSSE Data</a:t>
            </a:r>
          </a:p>
          <a:p>
            <a:pPr marL="457200" indent="-457200">
              <a:buClr>
                <a:srgbClr val="7A1A57"/>
              </a:buClr>
              <a:buFont typeface="+mj-lt"/>
              <a:buAutoNum type="arabicPeriod"/>
            </a:pPr>
            <a:r>
              <a:rPr lang="en-US" altLang="en-US" dirty="0"/>
              <a:t>Questions &amp; Discussion</a:t>
            </a:r>
          </a:p>
          <a:p>
            <a:pPr marL="457200" indent="-457200">
              <a:buClr>
                <a:srgbClr val="7A1A57"/>
              </a:buClr>
              <a:buFont typeface="+mj-lt"/>
              <a:buAutoNum type="arabicPeriod"/>
            </a:pPr>
            <a:r>
              <a:rPr lang="en-US" altLang="en-US" dirty="0"/>
              <a:t>Contact Information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altLang="en-US" dirty="0"/>
              <a:t>Engagement Indicators: HO and</a:t>
            </a:r>
            <a:br>
              <a:rPr lang="en-US" altLang="en-US" dirty="0"/>
            </a:br>
            <a:r>
              <a:rPr lang="en-US" altLang="en-US" dirty="0"/>
              <a:t>SF (Seniors)</a:t>
            </a:r>
          </a:p>
        </p:txBody>
      </p:sp>
      <p:sp>
        <p:nvSpPr>
          <p:cNvPr id="3" name="Content Placeholder 2"/>
          <p:cNvSpPr>
            <a:spLocks noGrp="1"/>
          </p:cNvSpPr>
          <p:nvPr>
            <p:ph sz="half" idx="1"/>
          </p:nvPr>
        </p:nvSpPr>
        <p:spPr>
          <a:xfrm>
            <a:off x="228600" y="1524000"/>
            <a:ext cx="8610600" cy="1295400"/>
          </a:xfrm>
        </p:spPr>
        <p:txBody>
          <a:bodyPr/>
          <a:lstStyle/>
          <a:p>
            <a:pPr lvl="1"/>
            <a:r>
              <a:rPr lang="en-US" altLang="en-US" dirty="0"/>
              <a:t>Higher-Order Learning and Student-Faculty Interaction (Seniors)</a:t>
            </a:r>
          </a:p>
        </p:txBody>
      </p:sp>
      <p:graphicFrame>
        <p:nvGraphicFramePr>
          <p:cNvPr id="8" name="Object 4" descr="Engagement Indicator Results" title="Engagement Indicator Results"/>
          <p:cNvGraphicFramePr>
            <a:graphicFrameLocks noGrp="1" noChangeAspect="1"/>
          </p:cNvGraphicFramePr>
          <p:nvPr>
            <p:ph sz="half" idx="2"/>
            <p:extLst>
              <p:ext uri="{D42A27DB-BD31-4B8C-83A1-F6EECF244321}">
                <p14:modId xmlns:p14="http://schemas.microsoft.com/office/powerpoint/2010/main" val="3293450537"/>
              </p:ext>
            </p:extLst>
          </p:nvPr>
        </p:nvGraphicFramePr>
        <p:xfrm>
          <a:off x="396875" y="2857500"/>
          <a:ext cx="8047038" cy="3603625"/>
        </p:xfrm>
        <a:graphic>
          <a:graphicData uri="http://schemas.openxmlformats.org/presentationml/2006/ole">
            <mc:AlternateContent xmlns:mc="http://schemas.openxmlformats.org/markup-compatibility/2006">
              <mc:Choice xmlns:v="urn:schemas-microsoft-com:vml" Requires="v">
                <p:oleObj spid="_x0000_s96919" name="Worksheet" r:id="rId4" imgW="11591989" imgH="5191163" progId="Excel.Sheet.8">
                  <p:embed/>
                </p:oleObj>
              </mc:Choice>
              <mc:Fallback>
                <p:oleObj name="Worksheet" r:id="rId4" imgW="11591989" imgH="5191163" progId="Excel.Sheet.8">
                  <p:embed/>
                  <p:pic>
                    <p:nvPicPr>
                      <p:cNvPr id="0" name=""/>
                      <p:cNvPicPr>
                        <a:picLocks noGrp="1" noChangeAspect="1" noChangeArrowheads="1"/>
                      </p:cNvPicPr>
                      <p:nvPr/>
                    </p:nvPicPr>
                    <p:blipFill>
                      <a:blip r:embed="rId5"/>
                      <a:srcRect/>
                      <a:stretch>
                        <a:fillRect/>
                      </a:stretch>
                    </p:blipFill>
                    <p:spPr bwMode="auto">
                      <a:xfrm>
                        <a:off x="396875" y="2857500"/>
                        <a:ext cx="8047038" cy="3603625"/>
                      </a:xfrm>
                      <a:prstGeom prst="rect">
                        <a:avLst/>
                      </a:prstGeom>
                      <a:noFill/>
                    </p:spPr>
                  </p:pic>
                </p:oleObj>
              </mc:Fallback>
            </mc:AlternateContent>
          </a:graphicData>
        </a:graphic>
      </p:graphicFrame>
    </p:spTree>
    <p:extLst>
      <p:ext uri="{BB962C8B-B14F-4D97-AF65-F5344CB8AC3E}">
        <p14:creationId xmlns:p14="http://schemas.microsoft.com/office/powerpoint/2010/main" val="1361279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ctr"/>
            <a:r>
              <a:rPr lang="en-US" altLang="en-US" dirty="0"/>
              <a:t>How do students spend their time?</a:t>
            </a:r>
            <a:br>
              <a:rPr lang="en-US" altLang="en-US" dirty="0"/>
            </a:br>
            <a:r>
              <a:rPr lang="en-US" altLang="en-US" dirty="0"/>
              <a:t>Preparing for Class</a:t>
            </a:r>
          </a:p>
        </p:txBody>
      </p:sp>
      <p:sp>
        <p:nvSpPr>
          <p:cNvPr id="12" name="Content Placeholder 11"/>
          <p:cNvSpPr>
            <a:spLocks noGrp="1"/>
          </p:cNvSpPr>
          <p:nvPr>
            <p:ph sz="half" idx="1"/>
          </p:nvPr>
        </p:nvSpPr>
        <p:spPr>
          <a:xfrm>
            <a:off x="228600" y="1524000"/>
            <a:ext cx="8610600" cy="1219200"/>
          </a:xfrm>
        </p:spPr>
        <p:txBody>
          <a:bodyPr/>
          <a:lstStyle/>
          <a:p>
            <a:pPr lvl="1"/>
            <a:r>
              <a:rPr lang="en-US" altLang="en-US" dirty="0"/>
              <a:t>Percentage spending more than 10 hours per week </a:t>
            </a:r>
            <a:r>
              <a:rPr lang="en-US" altLang="en-US" b="1" dirty="0"/>
              <a:t>preparing for class</a:t>
            </a:r>
            <a:endParaRPr lang="en-US" b="1" dirty="0"/>
          </a:p>
        </p:txBody>
      </p:sp>
      <p:graphicFrame>
        <p:nvGraphicFramePr>
          <p:cNvPr id="19" name="Group 5" descr="Engagement Indicator Results" title="Engagement Indicator Results"/>
          <p:cNvGraphicFramePr>
            <a:graphicFrameLocks noGrp="1"/>
          </p:cNvGraphicFramePr>
          <p:nvPr>
            <p:ph sz="half" idx="2"/>
            <p:extLst>
              <p:ext uri="{D42A27DB-BD31-4B8C-83A1-F6EECF244321}">
                <p14:modId xmlns:p14="http://schemas.microsoft.com/office/powerpoint/2010/main" val="3562605518"/>
              </p:ext>
            </p:extLst>
          </p:nvPr>
        </p:nvGraphicFramePr>
        <p:xfrm>
          <a:off x="228600" y="3429000"/>
          <a:ext cx="8610600" cy="2166621"/>
        </p:xfrm>
        <a:graphic>
          <a:graphicData uri="http://schemas.openxmlformats.org/drawingml/2006/table">
            <a:tbl>
              <a:tblPr firstRow="1"/>
              <a:tblGrid>
                <a:gridCol w="2341433">
                  <a:extLst>
                    <a:ext uri="{9D8B030D-6E8A-4147-A177-3AD203B41FA5}">
                      <a16:colId xmlns:a16="http://schemas.microsoft.com/office/drawing/2014/main" val="20000"/>
                    </a:ext>
                  </a:extLst>
                </a:gridCol>
                <a:gridCol w="3235887">
                  <a:extLst>
                    <a:ext uri="{9D8B030D-6E8A-4147-A177-3AD203B41FA5}">
                      <a16:colId xmlns:a16="http://schemas.microsoft.com/office/drawing/2014/main" val="20001"/>
                    </a:ext>
                  </a:extLst>
                </a:gridCol>
                <a:gridCol w="3033280">
                  <a:extLst>
                    <a:ext uri="{9D8B030D-6E8A-4147-A177-3AD203B41FA5}">
                      <a16:colId xmlns:a16="http://schemas.microsoft.com/office/drawing/2014/main" val="20002"/>
                    </a:ext>
                  </a:extLst>
                </a:gridCol>
              </a:tblGrid>
              <a:tr h="731520">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Class</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1" i="0" u="none" strike="noStrike" cap="none" normalizeH="0" baseline="0" dirty="0">
                          <a:ln>
                            <a:noFill/>
                          </a:ln>
                          <a:solidFill>
                            <a:srgbClr val="FF3300"/>
                          </a:solidFill>
                          <a:effectLst/>
                          <a:latin typeface="Arial" panose="020B0604020202020204" pitchFamily="34" charset="0"/>
                          <a:ea typeface="Osaka" pitchFamily="1" charset="-128"/>
                          <a:cs typeface="Arial" panose="020B0604020202020204" pitchFamily="34" charset="0"/>
                        </a:rPr>
                        <a:t>[Institution]</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1" i="0" u="none" strike="noStrike" cap="none" normalizeH="0" baseline="0" dirty="0">
                          <a:ln>
                            <a:noFill/>
                          </a:ln>
                          <a:solidFill>
                            <a:srgbClr val="FF0000"/>
                          </a:solidFill>
                          <a:effectLst/>
                          <a:latin typeface="Arial" panose="020B0604020202020204" pitchFamily="34" charset="0"/>
                          <a:ea typeface="Osaka" pitchFamily="1" charset="-128"/>
                          <a:cs typeface="Arial" panose="020B0604020202020204" pitchFamily="34" charset="0"/>
                        </a:rPr>
                        <a:t>Selected Peers</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0"/>
                  </a:ext>
                </a:extLst>
              </a:tr>
              <a:tr h="754063">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First-Year</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1038">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Senior</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ctr"/>
            <a:r>
              <a:rPr lang="en-US" altLang="en-US" dirty="0"/>
              <a:t>How do students spend their time?</a:t>
            </a:r>
            <a:br>
              <a:rPr lang="en-US" altLang="en-US" dirty="0"/>
            </a:br>
            <a:r>
              <a:rPr lang="en-US" altLang="en-US" dirty="0"/>
              <a:t>Co-Curricular Activities</a:t>
            </a:r>
          </a:p>
        </p:txBody>
      </p:sp>
      <p:sp>
        <p:nvSpPr>
          <p:cNvPr id="3" name="Content Placeholder 2"/>
          <p:cNvSpPr>
            <a:spLocks noGrp="1"/>
          </p:cNvSpPr>
          <p:nvPr>
            <p:ph sz="half" idx="1"/>
          </p:nvPr>
        </p:nvSpPr>
        <p:spPr/>
        <p:txBody>
          <a:bodyPr/>
          <a:lstStyle/>
          <a:p>
            <a:pPr lvl="1"/>
            <a:r>
              <a:rPr lang="en-US" altLang="en-US" dirty="0"/>
              <a:t>Percentage of students spending more than 5 hours per week </a:t>
            </a:r>
            <a:r>
              <a:rPr lang="en-US" altLang="en-US" b="1" dirty="0"/>
              <a:t>participating in co-curricular activities</a:t>
            </a:r>
          </a:p>
          <a:p>
            <a:endParaRPr lang="en-US" dirty="0"/>
          </a:p>
        </p:txBody>
      </p:sp>
      <p:graphicFrame>
        <p:nvGraphicFramePr>
          <p:cNvPr id="11" name="Group 5" descr="Engagement Indicator Results" title="Engagement Indicator Results"/>
          <p:cNvGraphicFramePr>
            <a:graphicFrameLocks noGrp="1"/>
          </p:cNvGraphicFramePr>
          <p:nvPr>
            <p:ph sz="half" idx="2"/>
            <p:extLst>
              <p:ext uri="{D42A27DB-BD31-4B8C-83A1-F6EECF244321}">
                <p14:modId xmlns:p14="http://schemas.microsoft.com/office/powerpoint/2010/main" val="2152003127"/>
              </p:ext>
            </p:extLst>
          </p:nvPr>
        </p:nvGraphicFramePr>
        <p:xfrm>
          <a:off x="228600" y="3429000"/>
          <a:ext cx="8610600" cy="2166621"/>
        </p:xfrm>
        <a:graphic>
          <a:graphicData uri="http://schemas.openxmlformats.org/drawingml/2006/table">
            <a:tbl>
              <a:tblPr firstRow="1"/>
              <a:tblGrid>
                <a:gridCol w="2341433">
                  <a:extLst>
                    <a:ext uri="{9D8B030D-6E8A-4147-A177-3AD203B41FA5}">
                      <a16:colId xmlns:a16="http://schemas.microsoft.com/office/drawing/2014/main" val="20000"/>
                    </a:ext>
                  </a:extLst>
                </a:gridCol>
                <a:gridCol w="3235887">
                  <a:extLst>
                    <a:ext uri="{9D8B030D-6E8A-4147-A177-3AD203B41FA5}">
                      <a16:colId xmlns:a16="http://schemas.microsoft.com/office/drawing/2014/main" val="20001"/>
                    </a:ext>
                  </a:extLst>
                </a:gridCol>
                <a:gridCol w="3033280">
                  <a:extLst>
                    <a:ext uri="{9D8B030D-6E8A-4147-A177-3AD203B41FA5}">
                      <a16:colId xmlns:a16="http://schemas.microsoft.com/office/drawing/2014/main" val="20002"/>
                    </a:ext>
                  </a:extLst>
                </a:gridCol>
              </a:tblGrid>
              <a:tr h="731520">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Class</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1" i="0" u="none" strike="noStrike" cap="none" normalizeH="0" baseline="0" dirty="0">
                          <a:ln>
                            <a:noFill/>
                          </a:ln>
                          <a:solidFill>
                            <a:srgbClr val="FF3300"/>
                          </a:solidFill>
                          <a:effectLst/>
                          <a:latin typeface="Arial" panose="020B0604020202020204" pitchFamily="34" charset="0"/>
                          <a:ea typeface="Osaka" pitchFamily="1" charset="-128"/>
                          <a:cs typeface="Arial" panose="020B0604020202020204" pitchFamily="34" charset="0"/>
                        </a:rPr>
                        <a:t>[Institution]</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1" i="0" u="none" strike="noStrike" cap="none" normalizeH="0" baseline="0" dirty="0">
                          <a:ln>
                            <a:noFill/>
                          </a:ln>
                          <a:solidFill>
                            <a:srgbClr val="FF0000"/>
                          </a:solidFill>
                          <a:effectLst/>
                          <a:latin typeface="Arial" panose="020B0604020202020204" pitchFamily="34" charset="0"/>
                          <a:ea typeface="Osaka" pitchFamily="1" charset="-128"/>
                          <a:cs typeface="Arial" panose="020B0604020202020204" pitchFamily="34" charset="0"/>
                        </a:rPr>
                        <a:t>Selected Peers</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0"/>
                  </a:ext>
                </a:extLst>
              </a:tr>
              <a:tr h="754063">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First-Year</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1038">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Senior</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514600"/>
            <a:ext cx="8534400" cy="1143000"/>
          </a:xfrm>
        </p:spPr>
        <p:txBody>
          <a:bodyPr/>
          <a:lstStyle/>
          <a:p>
            <a:pPr algn="ctr"/>
            <a:r>
              <a:rPr lang="en-US" altLang="en-US" dirty="0">
                <a:latin typeface="Arial" panose="020B0604020202020204" pitchFamily="34" charset="0"/>
                <a:cs typeface="Arial" panose="020B0604020202020204" pitchFamily="34" charset="0"/>
              </a:rPr>
              <a:t>Selected BCSSE Results for </a:t>
            </a:r>
            <a:r>
              <a:rPr lang="en-US" altLang="en-US" dirty="0">
                <a:solidFill>
                  <a:srgbClr val="FF0000"/>
                </a:solidFill>
                <a:latin typeface="Arial" panose="020B0604020202020204" pitchFamily="34" charset="0"/>
                <a:cs typeface="Arial" panose="020B0604020202020204" pitchFamily="34" charset="0"/>
              </a:rPr>
              <a:t>[Institution]</a:t>
            </a:r>
            <a:r>
              <a:rPr lang="en-US" altLang="en-US"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BCSSE Purpose</a:t>
            </a:r>
          </a:p>
        </p:txBody>
      </p:sp>
      <p:sp>
        <p:nvSpPr>
          <p:cNvPr id="3" name="Content Placeholder 2"/>
          <p:cNvSpPr>
            <a:spLocks noGrp="1"/>
          </p:cNvSpPr>
          <p:nvPr>
            <p:ph sz="half" idx="1"/>
          </p:nvPr>
        </p:nvSpPr>
        <p:spPr>
          <a:xfrm>
            <a:off x="228600" y="1676400"/>
            <a:ext cx="5029200" cy="4267200"/>
          </a:xfrm>
        </p:spPr>
        <p:txBody>
          <a:bodyPr/>
          <a:lstStyle/>
          <a:p>
            <a:r>
              <a:rPr lang="en-US" dirty="0"/>
              <a:t>BCSSE has common content for all students regarding their academic expectations and perceptions for the coming year. There are also BCSSE questions specific to first-year, transfer, and older students. These targeted questions provide a more in-depth understanding of each of these unique groups of students.</a:t>
            </a:r>
          </a:p>
        </p:txBody>
      </p:sp>
      <p:pic>
        <p:nvPicPr>
          <p:cNvPr id="104450" name="Picture 2" descr="Two students at Montana State University.">
            <a:extLst>
              <a:ext uri="{FF2B5EF4-FFF2-40B4-BE49-F238E27FC236}">
                <a16:creationId xmlns:a16="http://schemas.microsoft.com/office/drawing/2014/main" id="{9BF0A546-6D0F-4F7A-BCD9-733DC1791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828800"/>
            <a:ext cx="2819400" cy="422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BCSSE Survey Content</a:t>
            </a:r>
          </a:p>
        </p:txBody>
      </p:sp>
      <p:sp>
        <p:nvSpPr>
          <p:cNvPr id="3" name="Content Placeholder 2"/>
          <p:cNvSpPr>
            <a:spLocks noGrp="1"/>
          </p:cNvSpPr>
          <p:nvPr>
            <p:ph sz="half" idx="1"/>
          </p:nvPr>
        </p:nvSpPr>
        <p:spPr>
          <a:xfrm>
            <a:off x="228600" y="1524000"/>
            <a:ext cx="7391400" cy="5181600"/>
          </a:xfrm>
        </p:spPr>
        <p:txBody>
          <a:bodyPr/>
          <a:lstStyle/>
          <a:p>
            <a:r>
              <a:rPr lang="en-US" dirty="0"/>
              <a:t>There are three sections to the BCSSE survey:</a:t>
            </a:r>
          </a:p>
          <a:p>
            <a:endParaRPr lang="en-US" dirty="0"/>
          </a:p>
          <a:p>
            <a:pPr marL="571500" lvl="1" indent="-457200">
              <a:buFont typeface="+mj-lt"/>
              <a:buAutoNum type="arabicPeriod"/>
            </a:pPr>
            <a:r>
              <a:rPr lang="en-US" dirty="0"/>
              <a:t>Prior educational</a:t>
            </a:r>
            <a:br>
              <a:rPr lang="en-US" dirty="0"/>
            </a:br>
            <a:r>
              <a:rPr lang="en-US" dirty="0"/>
              <a:t>experiences</a:t>
            </a:r>
          </a:p>
          <a:p>
            <a:pPr marL="571500" lvl="1" indent="-457200">
              <a:buFont typeface="+mj-lt"/>
              <a:buAutoNum type="arabicPeriod"/>
            </a:pPr>
            <a:endParaRPr lang="en-US" dirty="0"/>
          </a:p>
          <a:p>
            <a:pPr marL="571500" lvl="1" indent="-457200">
              <a:buFont typeface="+mj-lt"/>
              <a:buAutoNum type="arabicPeriod"/>
            </a:pPr>
            <a:r>
              <a:rPr lang="en-US" dirty="0"/>
              <a:t>Expectations and </a:t>
            </a:r>
            <a:br>
              <a:rPr lang="en-US" dirty="0"/>
            </a:br>
            <a:r>
              <a:rPr lang="en-US" dirty="0"/>
              <a:t>beliefs regarding the </a:t>
            </a:r>
            <a:br>
              <a:rPr lang="en-US" dirty="0"/>
            </a:br>
            <a:r>
              <a:rPr lang="en-US" dirty="0"/>
              <a:t>upcoming college year</a:t>
            </a:r>
          </a:p>
          <a:p>
            <a:pPr marL="571500" lvl="1" indent="-457200">
              <a:buFont typeface="+mj-lt"/>
              <a:buAutoNum type="arabicPeriod"/>
            </a:pPr>
            <a:endParaRPr lang="en-US" dirty="0"/>
          </a:p>
          <a:p>
            <a:pPr marL="571500" lvl="1" indent="-457200">
              <a:buFont typeface="+mj-lt"/>
              <a:buAutoNum type="arabicPeriod"/>
            </a:pPr>
            <a:r>
              <a:rPr lang="en-US" dirty="0"/>
              <a:t>Background </a:t>
            </a:r>
            <a:br>
              <a:rPr lang="en-US" dirty="0"/>
            </a:br>
            <a:r>
              <a:rPr lang="en-US" dirty="0"/>
              <a:t>characteristics</a:t>
            </a:r>
          </a:p>
          <a:p>
            <a:pPr lvl="1"/>
            <a:endParaRPr lang="en-US" dirty="0"/>
          </a:p>
        </p:txBody>
      </p:sp>
      <p:pic>
        <p:nvPicPr>
          <p:cNvPr id="9" name="Picture 6" descr="Students in computer lab" title="Students in computer lab"/>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10100" y="2971800"/>
            <a:ext cx="4000500" cy="2667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 Modes</a:t>
            </a:r>
          </a:p>
        </p:txBody>
      </p:sp>
      <p:sp>
        <p:nvSpPr>
          <p:cNvPr id="3" name="Content Placeholder 2"/>
          <p:cNvSpPr>
            <a:spLocks noGrp="1"/>
          </p:cNvSpPr>
          <p:nvPr>
            <p:ph sz="half" idx="1"/>
          </p:nvPr>
        </p:nvSpPr>
        <p:spPr>
          <a:xfrm>
            <a:off x="228600" y="1524000"/>
            <a:ext cx="4876800" cy="5181600"/>
          </a:xfrm>
        </p:spPr>
        <p:txBody>
          <a:bodyPr/>
          <a:lstStyle/>
          <a:p>
            <a:r>
              <a:rPr lang="en-US" dirty="0"/>
              <a:t>Paper, Web, or Mixed Modes</a:t>
            </a:r>
          </a:p>
          <a:p>
            <a:endParaRPr lang="en-US" dirty="0"/>
          </a:p>
          <a:p>
            <a:pPr lvl="1">
              <a:spcBef>
                <a:spcPts val="0"/>
              </a:spcBef>
            </a:pPr>
            <a:r>
              <a:rPr lang="en-US" dirty="0"/>
              <a:t>Paper group administration</a:t>
            </a:r>
          </a:p>
          <a:p>
            <a:pPr marL="114300" lvl="1" indent="0">
              <a:spcBef>
                <a:spcPts val="0"/>
              </a:spcBef>
              <a:buNone/>
              <a:tabLst>
                <a:tab pos="406400" algn="l"/>
              </a:tabLst>
            </a:pPr>
            <a:r>
              <a:rPr lang="en-US" dirty="0"/>
              <a:t>	(FY only) </a:t>
            </a:r>
          </a:p>
          <a:p>
            <a:pPr lvl="2"/>
            <a:r>
              <a:rPr lang="en-US" dirty="0"/>
              <a:t>Orientation, Welcome </a:t>
            </a:r>
            <a:br>
              <a:rPr lang="en-US" dirty="0"/>
            </a:br>
            <a:r>
              <a:rPr lang="en-US" dirty="0"/>
              <a:t>Week, etc.</a:t>
            </a:r>
          </a:p>
          <a:p>
            <a:pPr lvl="1"/>
            <a:r>
              <a:rPr lang="en-US" dirty="0"/>
              <a:t>Web group administration</a:t>
            </a:r>
          </a:p>
          <a:p>
            <a:pPr lvl="2"/>
            <a:r>
              <a:rPr lang="en-US" dirty="0"/>
              <a:t>While students are in computer lab, etc.</a:t>
            </a:r>
          </a:p>
          <a:p>
            <a:pPr lvl="1"/>
            <a:r>
              <a:rPr lang="en-US" dirty="0"/>
              <a:t>Web email administration</a:t>
            </a:r>
          </a:p>
          <a:p>
            <a:pPr lvl="2"/>
            <a:r>
              <a:rPr lang="en-US" dirty="0"/>
              <a:t>Web link emailed to </a:t>
            </a:r>
            <a:br>
              <a:rPr lang="en-US" dirty="0"/>
            </a:br>
            <a:r>
              <a:rPr lang="en-US" dirty="0"/>
              <a:t>students</a:t>
            </a:r>
          </a:p>
          <a:p>
            <a:endParaRPr lang="en-US" dirty="0"/>
          </a:p>
        </p:txBody>
      </p:sp>
      <p:pic>
        <p:nvPicPr>
          <p:cNvPr id="9" name="Picture 5" descr="Students at Eiffel Tower" title="Students at Eiffel Towe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199" y="2895600"/>
            <a:ext cx="4097403" cy="2971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Question #8 of BCSSE Survey  for first year students" title="Question #8 of BCSSE Survey  for first year stude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829476"/>
            <a:ext cx="4124610" cy="39416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27" name="Picture 3" descr="Question #8 of BCSSE Survey  for first year students" title="Question #10 of BCSSE Survey for first year stude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728" y="1828800"/>
            <a:ext cx="4162037" cy="38996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599" y="228600"/>
            <a:ext cx="8727165" cy="1143000"/>
          </a:xfrm>
        </p:spPr>
        <p:txBody>
          <a:bodyPr/>
          <a:lstStyle/>
          <a:p>
            <a:r>
              <a:rPr lang="en-US" dirty="0"/>
              <a:t>BCSSE: Prior Educational Experiences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Question 15 on BCSSE survey" title="Question 15 on BCSSE surv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210" y="1981200"/>
            <a:ext cx="4229100" cy="36977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51" name="Picture 3" descr="Question 20 on BCSSE survey" title="Question 20 on BCSSE surv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6736" y="1981200"/>
            <a:ext cx="4302031" cy="36977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ctr"/>
            <a:r>
              <a:rPr lang="en-US" dirty="0"/>
              <a:t>BCSSE: Expectations for the First Year of College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76200" y="5791200"/>
            <a:ext cx="1219528" cy="422275"/>
          </a:xfrm>
          <a:prstGeom prst="rect">
            <a:avLst/>
          </a:prstGeom>
          <a:noFill/>
          <a:ln w="9525">
            <a:noFill/>
            <a:miter lim="800000"/>
            <a:headEnd/>
            <a:tailEnd/>
          </a:ln>
        </p:spPr>
        <p:txBody>
          <a:bodyPr/>
          <a:lstStyle/>
          <a:p>
            <a:pPr marL="342900" indent="-342900" eaLnBrk="0" hangingPunct="0">
              <a:spcBef>
                <a:spcPct val="20000"/>
              </a:spcBef>
              <a:buClr>
                <a:srgbClr val="740D09"/>
              </a:buClr>
              <a:defRPr/>
            </a:pPr>
            <a:r>
              <a:rPr lang="en-US" sz="2800" b="1" dirty="0">
                <a:solidFill>
                  <a:srgbClr val="7A1A57"/>
                </a:solidFill>
                <a:latin typeface="Frutiger Linotype" pitchFamily="34" charset="0"/>
                <a:ea typeface="+mn-ea"/>
                <a:cs typeface="Times New Roman" pitchFamily="18" charset="0"/>
              </a:rPr>
              <a:t>NSSE</a:t>
            </a:r>
          </a:p>
        </p:txBody>
      </p:sp>
      <p:cxnSp>
        <p:nvCxnSpPr>
          <p:cNvPr id="17" name="Straight Arrow Connector 16" descr="Arrow pointing from question 8 to question 13" title="Arrow pointing from question 8 to question 13"/>
          <p:cNvCxnSpPr>
            <a:cxnSpLocks noChangeShapeType="1"/>
          </p:cNvCxnSpPr>
          <p:nvPr/>
        </p:nvCxnSpPr>
        <p:spPr bwMode="auto">
          <a:xfrm>
            <a:off x="4384675" y="4038600"/>
            <a:ext cx="590550" cy="0"/>
          </a:xfrm>
          <a:prstGeom prst="straightConnector1">
            <a:avLst/>
          </a:prstGeom>
          <a:noFill/>
          <a:ln w="38100" algn="ctr">
            <a:solidFill>
              <a:srgbClr val="7A1A57"/>
            </a:solidFill>
            <a:round/>
            <a:headEnd/>
            <a:tailEnd type="arrow" w="med" len="med"/>
          </a:ln>
          <a:extLst>
            <a:ext uri="{909E8E84-426E-40DD-AFC4-6F175D3DCCD1}">
              <a14:hiddenFill xmlns:a14="http://schemas.microsoft.com/office/drawing/2010/main">
                <a:noFill/>
              </a14:hiddenFill>
            </a:ext>
          </a:extLst>
        </p:spPr>
      </p:cxnSp>
      <p:sp>
        <p:nvSpPr>
          <p:cNvPr id="18" name="Rectangle 3"/>
          <p:cNvSpPr txBox="1">
            <a:spLocks noChangeArrowheads="1"/>
          </p:cNvSpPr>
          <p:nvPr/>
        </p:nvSpPr>
        <p:spPr bwMode="auto">
          <a:xfrm>
            <a:off x="76200" y="2967248"/>
            <a:ext cx="1435100" cy="422275"/>
          </a:xfrm>
          <a:prstGeom prst="rect">
            <a:avLst/>
          </a:prstGeom>
          <a:noFill/>
          <a:ln w="9525">
            <a:noFill/>
            <a:miter lim="800000"/>
            <a:headEnd/>
            <a:tailEnd/>
          </a:ln>
        </p:spPr>
        <p:txBody>
          <a:bodyPr/>
          <a:lstStyle/>
          <a:p>
            <a:pPr marL="342900" indent="-342900" algn="ctr" eaLnBrk="0" hangingPunct="0">
              <a:spcBef>
                <a:spcPct val="20000"/>
              </a:spcBef>
              <a:buClr>
                <a:srgbClr val="740D09"/>
              </a:buClr>
              <a:defRPr/>
            </a:pPr>
            <a:r>
              <a:rPr lang="en-US" sz="2800" b="1" dirty="0">
                <a:solidFill>
                  <a:srgbClr val="7A1A57"/>
                </a:solidFill>
                <a:latin typeface="Frutiger Linotype" pitchFamily="34" charset="0"/>
                <a:ea typeface="+mn-ea"/>
                <a:cs typeface="Times New Roman" pitchFamily="18" charset="0"/>
              </a:rPr>
              <a:t>BCSSE</a:t>
            </a:r>
          </a:p>
        </p:txBody>
      </p:sp>
      <p:cxnSp>
        <p:nvCxnSpPr>
          <p:cNvPr id="19" name="Straight Arrow Connector 18" descr="Arrow pointing from question 13 to similar NSSE question" title="Arrow pointing from question 13 to similar NSSE question"/>
          <p:cNvCxnSpPr>
            <a:cxnSpLocks noChangeShapeType="1"/>
          </p:cNvCxnSpPr>
          <p:nvPr/>
        </p:nvCxnSpPr>
        <p:spPr bwMode="auto">
          <a:xfrm>
            <a:off x="6705600" y="5029200"/>
            <a:ext cx="0" cy="338075"/>
          </a:xfrm>
          <a:prstGeom prst="straightConnector1">
            <a:avLst/>
          </a:prstGeom>
          <a:noFill/>
          <a:ln w="38100" algn="ctr">
            <a:solidFill>
              <a:srgbClr val="7A1A57"/>
            </a:solidFill>
            <a:round/>
            <a:headEnd/>
            <a:tailEnd type="arrow" w="med" len="med"/>
          </a:ln>
          <a:extLst>
            <a:ext uri="{909E8E84-426E-40DD-AFC4-6F175D3DCCD1}">
              <a14:hiddenFill xmlns:a14="http://schemas.microsoft.com/office/drawing/2010/main">
                <a:noFill/>
              </a14:hiddenFill>
            </a:ext>
          </a:extLst>
        </p:spPr>
      </p:cxnSp>
      <p:pic>
        <p:nvPicPr>
          <p:cNvPr id="105474" name="Picture 2" descr="Question 13 on BCSSE survey" title="Question 13 on BCSSE surv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503823"/>
            <a:ext cx="3524250" cy="13942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475" name="Picture 3" descr="Question 8 on BCSSE survey" title="Question 8 on BCSSE surv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75" y="3503823"/>
            <a:ext cx="3848100" cy="12981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476" name="Picture 4" descr="Question on NSSE survey that aligns with BCSSE questions" title="Question on NSSE survey that aligns with BCSSE questi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3028" y="5585993"/>
            <a:ext cx="7657772" cy="11196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ctr"/>
            <a:r>
              <a:rPr lang="en-US" dirty="0"/>
              <a:t>BCSSE-NSSE</a:t>
            </a:r>
          </a:p>
        </p:txBody>
      </p:sp>
      <p:sp>
        <p:nvSpPr>
          <p:cNvPr id="3" name="Content Placeholder 2"/>
          <p:cNvSpPr>
            <a:spLocks noGrp="1"/>
          </p:cNvSpPr>
          <p:nvPr>
            <p:ph idx="1"/>
          </p:nvPr>
        </p:nvSpPr>
        <p:spPr>
          <a:xfrm>
            <a:off x="76200" y="1600200"/>
            <a:ext cx="8763000" cy="5105400"/>
          </a:xfrm>
        </p:spPr>
        <p:txBody>
          <a:bodyPr/>
          <a:lstStyle/>
          <a:p>
            <a:r>
              <a:rPr lang="en-US" dirty="0"/>
              <a:t>Many of these questions are designed to be paired </a:t>
            </a:r>
            <a:br>
              <a:rPr lang="en-US" dirty="0"/>
            </a:br>
            <a:r>
              <a:rPr lang="en-US" dirty="0"/>
              <a:t>with NSSE, providing an in-depth view of the </a:t>
            </a:r>
            <a:br>
              <a:rPr lang="en-US" dirty="0"/>
            </a:br>
            <a:r>
              <a:rPr lang="en-US" dirty="0"/>
              <a:t>first-year experience.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30200" y="2565146"/>
            <a:ext cx="8534400" cy="1143000"/>
          </a:xfrm>
        </p:spPr>
        <p:txBody>
          <a:bodyPr/>
          <a:lstStyle/>
          <a:p>
            <a:pPr algn="ctr"/>
            <a:r>
              <a:rPr lang="en-US" dirty="0">
                <a:latin typeface="Arial" panose="020B0604020202020204" pitchFamily="34" charset="0"/>
                <a:cs typeface="Arial" panose="020B0604020202020204" pitchFamily="34" charset="0"/>
              </a:rPr>
              <a:t>NSSE and the Concept of Student Engagement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BCSSE Scales</a:t>
            </a:r>
          </a:p>
        </p:txBody>
      </p:sp>
      <p:sp>
        <p:nvSpPr>
          <p:cNvPr id="2" name="Rectangle 1"/>
          <p:cNvSpPr/>
          <p:nvPr/>
        </p:nvSpPr>
        <p:spPr>
          <a:xfrm>
            <a:off x="228600" y="6129758"/>
            <a:ext cx="8763000" cy="553998"/>
          </a:xfrm>
          <a:prstGeom prst="rect">
            <a:avLst/>
          </a:prstGeom>
        </p:spPr>
        <p:txBody>
          <a:bodyPr wrap="square">
            <a:spAutoFit/>
          </a:bodyPr>
          <a:lstStyle/>
          <a:p>
            <a:pPr fontAlgn="ctr">
              <a:spcBef>
                <a:spcPts val="0"/>
              </a:spcBef>
              <a:spcAft>
                <a:spcPts val="0"/>
              </a:spcAft>
              <a:defRPr/>
            </a:pPr>
            <a:r>
              <a:rPr lang="en-US" sz="1500" dirty="0">
                <a:solidFill>
                  <a:srgbClr val="7A1A57"/>
                </a:solidFill>
                <a:cs typeface="Arial" panose="020B0604020202020204" pitchFamily="34" charset="0"/>
              </a:rPr>
              <a:t>* Items in these three BCSSE scales also correspond to NSSE’s First-Year Experience Module </a:t>
            </a:r>
          </a:p>
          <a:p>
            <a:pPr fontAlgn="ctr">
              <a:spcBef>
                <a:spcPts val="0"/>
              </a:spcBef>
              <a:spcAft>
                <a:spcPts val="0"/>
              </a:spcAft>
              <a:defRPr/>
            </a:pPr>
            <a:r>
              <a:rPr lang="en-US" sz="1500" dirty="0">
                <a:solidFill>
                  <a:srgbClr val="7A1A57"/>
                </a:solidFill>
                <a:cs typeface="Arial" panose="020B0604020202020204" pitchFamily="34" charset="0"/>
              </a:rPr>
              <a:t>** Items in this BCSSE scale also correspond to NSSE’s personal gains items</a:t>
            </a:r>
          </a:p>
        </p:txBody>
      </p:sp>
      <p:graphicFrame>
        <p:nvGraphicFramePr>
          <p:cNvPr id="5" name="Table 4" descr="BCSSE scales" title="BCSSE scales"/>
          <p:cNvGraphicFramePr>
            <a:graphicFrameLocks noGrp="1"/>
          </p:cNvGraphicFramePr>
          <p:nvPr>
            <p:extLst>
              <p:ext uri="{D42A27DB-BD31-4B8C-83A1-F6EECF244321}">
                <p14:modId xmlns:p14="http://schemas.microsoft.com/office/powerpoint/2010/main" val="3813368194"/>
              </p:ext>
            </p:extLst>
          </p:nvPr>
        </p:nvGraphicFramePr>
        <p:xfrm>
          <a:off x="228600" y="1315820"/>
          <a:ext cx="8610600" cy="4856380"/>
        </p:xfrm>
        <a:graphic>
          <a:graphicData uri="http://schemas.openxmlformats.org/drawingml/2006/table">
            <a:tbl>
              <a:tblPr firstRow="1">
                <a:tableStyleId>{5C22544A-7EE6-4342-B048-85BDC9FD1C3A}</a:tableStyleId>
              </a:tblPr>
              <a:tblGrid>
                <a:gridCol w="5486400">
                  <a:extLst>
                    <a:ext uri="{9D8B030D-6E8A-4147-A177-3AD203B41FA5}">
                      <a16:colId xmlns:a16="http://schemas.microsoft.com/office/drawing/2014/main" val="2922780490"/>
                    </a:ext>
                  </a:extLst>
                </a:gridCol>
                <a:gridCol w="3124200">
                  <a:extLst>
                    <a:ext uri="{9D8B030D-6E8A-4147-A177-3AD203B41FA5}">
                      <a16:colId xmlns:a16="http://schemas.microsoft.com/office/drawing/2014/main" val="2115795324"/>
                    </a:ext>
                  </a:extLst>
                </a:gridCol>
              </a:tblGrid>
              <a:tr h="609427">
                <a:tc>
                  <a:txBody>
                    <a:bodyPr/>
                    <a:lstStyle/>
                    <a:p>
                      <a:pPr algn="l" rtl="0" fontAlgn="b"/>
                      <a:r>
                        <a:rPr lang="en-US" sz="1900" u="none" strike="noStrike" dirty="0">
                          <a:solidFill>
                            <a:schemeClr val="tx1"/>
                          </a:solidFill>
                          <a:effectLst/>
                        </a:rPr>
                        <a:t>   BCSSE Scales</a:t>
                      </a:r>
                      <a:endParaRPr lang="en-US" sz="1900" b="1" i="0" u="none" strike="noStrike" dirty="0">
                        <a:solidFill>
                          <a:schemeClr val="tx1"/>
                        </a:solidFill>
                        <a:effectLst/>
                        <a:latin typeface="Arial" panose="020B0604020202020204" pitchFamily="34" charset="0"/>
                      </a:endParaRPr>
                    </a:p>
                  </a:txBody>
                  <a:tcPr marL="9147" marR="9147" marT="9147" marB="0" anchor="b">
                    <a:lnB w="12700" cap="flat" cmpd="sng" algn="ctr">
                      <a:solidFill>
                        <a:schemeClr val="tx1"/>
                      </a:solidFill>
                      <a:prstDash val="solid"/>
                      <a:round/>
                      <a:headEnd type="none" w="med" len="med"/>
                      <a:tailEnd type="none" w="med" len="med"/>
                    </a:lnB>
                    <a:noFill/>
                  </a:tcPr>
                </a:tc>
                <a:tc>
                  <a:txBody>
                    <a:bodyPr/>
                    <a:lstStyle/>
                    <a:p>
                      <a:pPr algn="ctr" rtl="0" fontAlgn="b"/>
                      <a:r>
                        <a:rPr lang="en-US" sz="1700" u="none" strike="noStrike" dirty="0">
                          <a:solidFill>
                            <a:schemeClr val="tx1"/>
                          </a:solidFill>
                          <a:effectLst/>
                        </a:rPr>
                        <a:t>Corresponding NSSE Engagement Indicator</a:t>
                      </a:r>
                      <a:endParaRPr lang="en-US" sz="1700" b="1" i="0" u="none" strike="noStrike" dirty="0">
                        <a:solidFill>
                          <a:schemeClr val="tx1"/>
                        </a:solidFill>
                        <a:effectLst/>
                        <a:latin typeface="Arial" panose="020B0604020202020204" pitchFamily="34" charset="0"/>
                      </a:endParaRPr>
                    </a:p>
                  </a:txBody>
                  <a:tcPr marL="9147" marR="9147" marT="9147"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4055382"/>
                  </a:ext>
                </a:extLst>
              </a:tr>
              <a:tr h="390279">
                <a:tc>
                  <a:txBody>
                    <a:bodyPr/>
                    <a:lstStyle/>
                    <a:p>
                      <a:pPr algn="l" rtl="0" fontAlgn="b"/>
                      <a:r>
                        <a:rPr lang="en-US" sz="1700" u="none" strike="noStrike" dirty="0">
                          <a:effectLst/>
                        </a:rPr>
                        <a:t>High School Quantitative Reasoning</a:t>
                      </a:r>
                      <a:endParaRPr lang="en-US" sz="1700" b="0" i="0" u="none" strike="noStrike" dirty="0">
                        <a:solidFill>
                          <a:srgbClr val="1F4E78"/>
                        </a:solidFill>
                        <a:effectLst/>
                        <a:latin typeface="Arial" panose="020B0604020202020204" pitchFamily="34" charset="0"/>
                      </a:endParaRPr>
                    </a:p>
                  </a:txBody>
                  <a:tcPr marL="9147" marR="9147" marT="9147" marB="0" anchor="ctr">
                    <a:lnT w="12700" cap="flat" cmpd="sng" algn="ctr">
                      <a:solidFill>
                        <a:schemeClr val="tx1"/>
                      </a:solidFill>
                      <a:prstDash val="solid"/>
                      <a:round/>
                      <a:headEnd type="none" w="med" len="med"/>
                      <a:tailEnd type="none" w="med" len="med"/>
                    </a:lnT>
                    <a:solidFill>
                      <a:srgbClr val="FFF2CC"/>
                    </a:solidFill>
                  </a:tcPr>
                </a:tc>
                <a:tc>
                  <a:txBody>
                    <a:bodyPr/>
                    <a:lstStyle/>
                    <a:p>
                      <a:pPr algn="ctr" rtl="0" fontAlgn="b"/>
                      <a:r>
                        <a:rPr lang="en-US" sz="2400" u="none" strike="noStrike" dirty="0">
                          <a:effectLst/>
                          <a:latin typeface="Wingdings" panose="05000000000000000000" pitchFamily="2" charset="2"/>
                        </a:rPr>
                        <a:t>ü</a:t>
                      </a:r>
                      <a:endParaRPr lang="en-US" sz="2400" b="0" i="0" u="none" strike="noStrike" dirty="0">
                        <a:solidFill>
                          <a:srgbClr val="7A1A57"/>
                        </a:solidFill>
                        <a:effectLst/>
                        <a:latin typeface="Wingdings" panose="05000000000000000000" pitchFamily="2" charset="2"/>
                      </a:endParaRPr>
                    </a:p>
                  </a:txBody>
                  <a:tcPr marL="9147" marR="9147" marT="9147" marB="0" anchor="ctr">
                    <a:lnT w="12700" cap="flat" cmpd="sng" algn="ctr">
                      <a:solidFill>
                        <a:schemeClr val="tx1"/>
                      </a:solidFill>
                      <a:prstDash val="solid"/>
                      <a:round/>
                      <a:headEnd type="none" w="med" len="med"/>
                      <a:tailEnd type="none" w="med" len="med"/>
                    </a:lnT>
                    <a:solidFill>
                      <a:srgbClr val="FFF2CC"/>
                    </a:solidFill>
                  </a:tcPr>
                </a:tc>
                <a:extLst>
                  <a:ext uri="{0D108BD9-81ED-4DB2-BD59-A6C34878D82A}">
                    <a16:rowId xmlns:a16="http://schemas.microsoft.com/office/drawing/2014/main" val="3052472757"/>
                  </a:ext>
                </a:extLst>
              </a:tr>
              <a:tr h="195140">
                <a:tc>
                  <a:txBody>
                    <a:bodyPr/>
                    <a:lstStyle/>
                    <a:p>
                      <a:pPr algn="l" rtl="0" fontAlgn="b"/>
                      <a:r>
                        <a:rPr lang="en-US" sz="1700" u="none" strike="noStrike" dirty="0">
                          <a:effectLst/>
                        </a:rPr>
                        <a:t>High School Learning Strategies</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C000"/>
                    </a:solidFill>
                  </a:tcPr>
                </a:tc>
                <a:tc>
                  <a:txBody>
                    <a:bodyPr/>
                    <a:lstStyle/>
                    <a:p>
                      <a:pPr algn="ctr" rtl="0" fontAlgn="b"/>
                      <a:r>
                        <a:rPr lang="en-US" sz="2400" u="none" strike="noStrike" dirty="0">
                          <a:effectLst/>
                          <a:latin typeface="Wingdings" panose="05000000000000000000" pitchFamily="2" charset="2"/>
                        </a:rPr>
                        <a:t>ü</a:t>
                      </a:r>
                      <a:endParaRPr lang="en-US" sz="2400" b="0" i="0" u="none" strike="noStrike" dirty="0">
                        <a:solidFill>
                          <a:srgbClr val="7A1A57"/>
                        </a:solidFill>
                        <a:effectLst/>
                        <a:latin typeface="Wingdings" panose="05000000000000000000" pitchFamily="2" charset="2"/>
                      </a:endParaRPr>
                    </a:p>
                  </a:txBody>
                  <a:tcPr marL="9147" marR="9147" marT="9147" marB="0" anchor="ctr">
                    <a:solidFill>
                      <a:srgbClr val="FFC000"/>
                    </a:solidFill>
                  </a:tcPr>
                </a:tc>
                <a:extLst>
                  <a:ext uri="{0D108BD9-81ED-4DB2-BD59-A6C34878D82A}">
                    <a16:rowId xmlns:a16="http://schemas.microsoft.com/office/drawing/2014/main" val="3198535644"/>
                  </a:ext>
                </a:extLst>
              </a:tr>
              <a:tr h="1951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700" u="none" strike="noStrike" baseline="0" dirty="0">
                          <a:effectLst/>
                        </a:rPr>
                        <a:t>Transfer Student </a:t>
                      </a:r>
                      <a:r>
                        <a:rPr lang="en-US" sz="1700" u="none" strike="noStrike" dirty="0">
                          <a:effectLst/>
                        </a:rPr>
                        <a:t>Learning Strategies </a:t>
                      </a:r>
                      <a:r>
                        <a:rPr lang="en-US" sz="1200" u="none" strike="noStrike" dirty="0">
                          <a:effectLst/>
                        </a:rPr>
                        <a:t>(Transfer</a:t>
                      </a:r>
                      <a:r>
                        <a:rPr lang="en-US" sz="1200" u="none" strike="noStrike" baseline="0" dirty="0">
                          <a:effectLst/>
                        </a:rPr>
                        <a:t> student only)</a:t>
                      </a:r>
                      <a:endParaRPr lang="en-US" sz="1200" b="0" i="0" u="none" strike="noStrike" dirty="0">
                        <a:solidFill>
                          <a:srgbClr val="1F4E78"/>
                        </a:solidFill>
                        <a:effectLst/>
                        <a:latin typeface="Arial" panose="020B0604020202020204" pitchFamily="34" charset="0"/>
                      </a:endParaRPr>
                    </a:p>
                  </a:txBody>
                  <a:tcPr marL="9147" marR="9147" marT="9147"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u="none" strike="noStrike" dirty="0">
                          <a:effectLst/>
                          <a:latin typeface="Wingdings" panose="05000000000000000000" pitchFamily="2" charset="2"/>
                        </a:rPr>
                        <a:t>ü</a:t>
                      </a:r>
                      <a:endParaRPr lang="en-US" sz="2400" b="0" i="0" u="none" strike="noStrike" dirty="0">
                        <a:solidFill>
                          <a:srgbClr val="7A1A57"/>
                        </a:solidFill>
                        <a:effectLst/>
                        <a:latin typeface="Wingdings" panose="05000000000000000000" pitchFamily="2" charset="2"/>
                      </a:endParaRPr>
                    </a:p>
                  </a:txBody>
                  <a:tcPr marL="9147" marR="9147" marT="9147" marB="0" anchor="ctr">
                    <a:solidFill>
                      <a:srgbClr val="FFC000"/>
                    </a:solidFill>
                  </a:tcPr>
                </a:tc>
                <a:extLst>
                  <a:ext uri="{0D108BD9-81ED-4DB2-BD59-A6C34878D82A}">
                    <a16:rowId xmlns:a16="http://schemas.microsoft.com/office/drawing/2014/main" val="927010807"/>
                  </a:ext>
                </a:extLst>
              </a:tr>
              <a:tr h="390279">
                <a:tc>
                  <a:txBody>
                    <a:bodyPr/>
                    <a:lstStyle/>
                    <a:p>
                      <a:pPr algn="l" rtl="0" fontAlgn="b"/>
                      <a:r>
                        <a:rPr lang="en-US" sz="1700" u="none" strike="noStrike" dirty="0">
                          <a:effectLst/>
                        </a:rPr>
                        <a:t>Expected Student-Faculty Interactions</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F0AF"/>
                    </a:solidFill>
                  </a:tcPr>
                </a:tc>
                <a:tc>
                  <a:txBody>
                    <a:bodyPr/>
                    <a:lstStyle/>
                    <a:p>
                      <a:pPr algn="ctr" rtl="0" fontAlgn="b"/>
                      <a:r>
                        <a:rPr lang="en-US" sz="2400" u="none" strike="noStrike" dirty="0">
                          <a:effectLst/>
                          <a:latin typeface="Wingdings" panose="05000000000000000000" pitchFamily="2" charset="2"/>
                        </a:rPr>
                        <a:t>ü</a:t>
                      </a:r>
                      <a:endParaRPr lang="en-US" sz="2400" b="0" i="0" u="none" strike="noStrike" dirty="0">
                        <a:solidFill>
                          <a:srgbClr val="7A1A57"/>
                        </a:solidFill>
                        <a:effectLst/>
                        <a:latin typeface="Wingdings" panose="05000000000000000000" pitchFamily="2" charset="2"/>
                      </a:endParaRPr>
                    </a:p>
                  </a:txBody>
                  <a:tcPr marL="9147" marR="9147" marT="9147" marB="0" anchor="ctr">
                    <a:solidFill>
                      <a:srgbClr val="FFF0AF"/>
                    </a:solidFill>
                  </a:tcPr>
                </a:tc>
                <a:extLst>
                  <a:ext uri="{0D108BD9-81ED-4DB2-BD59-A6C34878D82A}">
                    <a16:rowId xmlns:a16="http://schemas.microsoft.com/office/drawing/2014/main" val="1334286042"/>
                  </a:ext>
                </a:extLst>
              </a:tr>
              <a:tr h="390279">
                <a:tc>
                  <a:txBody>
                    <a:bodyPr/>
                    <a:lstStyle/>
                    <a:p>
                      <a:pPr algn="l" rtl="0" fontAlgn="b"/>
                      <a:r>
                        <a:rPr lang="en-US" sz="1700" u="none" strike="noStrike" dirty="0">
                          <a:effectLst/>
                        </a:rPr>
                        <a:t>Expected Collaborative Learning</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C000"/>
                    </a:solidFill>
                  </a:tcPr>
                </a:tc>
                <a:tc>
                  <a:txBody>
                    <a:bodyPr/>
                    <a:lstStyle/>
                    <a:p>
                      <a:pPr algn="ctr" rtl="0" fontAlgn="b"/>
                      <a:r>
                        <a:rPr lang="en-US" sz="2400" u="none" strike="noStrike" dirty="0">
                          <a:effectLst/>
                          <a:latin typeface="Wingdings" panose="05000000000000000000" pitchFamily="2" charset="2"/>
                        </a:rPr>
                        <a:t>ü</a:t>
                      </a:r>
                      <a:endParaRPr lang="en-US" sz="2400" b="0" i="0" u="none" strike="noStrike" dirty="0">
                        <a:solidFill>
                          <a:srgbClr val="7A1A57"/>
                        </a:solidFill>
                        <a:effectLst/>
                        <a:latin typeface="Wingdings" panose="05000000000000000000" pitchFamily="2" charset="2"/>
                      </a:endParaRPr>
                    </a:p>
                  </a:txBody>
                  <a:tcPr marL="9147" marR="9147" marT="9147" marB="0" anchor="ctr">
                    <a:solidFill>
                      <a:srgbClr val="FFC000"/>
                    </a:solidFill>
                  </a:tcPr>
                </a:tc>
                <a:extLst>
                  <a:ext uri="{0D108BD9-81ED-4DB2-BD59-A6C34878D82A}">
                    <a16:rowId xmlns:a16="http://schemas.microsoft.com/office/drawing/2014/main" val="614601818"/>
                  </a:ext>
                </a:extLst>
              </a:tr>
              <a:tr h="390279">
                <a:tc>
                  <a:txBody>
                    <a:bodyPr/>
                    <a:lstStyle/>
                    <a:p>
                      <a:pPr algn="l" rtl="0" fontAlgn="b"/>
                      <a:r>
                        <a:rPr lang="en-US" sz="1700" u="none" strike="noStrike" dirty="0">
                          <a:effectLst/>
                        </a:rPr>
                        <a:t>Expected Discussions with Diverse Others</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F0AF"/>
                    </a:solidFill>
                  </a:tcPr>
                </a:tc>
                <a:tc>
                  <a:txBody>
                    <a:bodyPr/>
                    <a:lstStyle/>
                    <a:p>
                      <a:pPr algn="ctr" rtl="0" fontAlgn="b"/>
                      <a:r>
                        <a:rPr lang="en-US" sz="2400" u="none" strike="noStrike" dirty="0">
                          <a:effectLst/>
                          <a:latin typeface="Wingdings" panose="05000000000000000000" pitchFamily="2" charset="2"/>
                        </a:rPr>
                        <a:t>ü</a:t>
                      </a:r>
                      <a:endParaRPr lang="en-US" sz="2400" b="0" i="0" u="none" strike="noStrike" dirty="0">
                        <a:solidFill>
                          <a:srgbClr val="7A1A57"/>
                        </a:solidFill>
                        <a:effectLst/>
                        <a:latin typeface="Wingdings" panose="05000000000000000000" pitchFamily="2" charset="2"/>
                      </a:endParaRPr>
                    </a:p>
                  </a:txBody>
                  <a:tcPr marL="9147" marR="9147" marT="9147" marB="0" anchor="ctr">
                    <a:solidFill>
                      <a:srgbClr val="FFF0AF"/>
                    </a:solidFill>
                  </a:tcPr>
                </a:tc>
                <a:extLst>
                  <a:ext uri="{0D108BD9-81ED-4DB2-BD59-A6C34878D82A}">
                    <a16:rowId xmlns:a16="http://schemas.microsoft.com/office/drawing/2014/main" val="2334554251"/>
                  </a:ext>
                </a:extLst>
              </a:tr>
              <a:tr h="390279">
                <a:tc>
                  <a:txBody>
                    <a:bodyPr/>
                    <a:lstStyle/>
                    <a:p>
                      <a:pPr algn="l" rtl="0" fontAlgn="ctr"/>
                      <a:r>
                        <a:rPr lang="en-US" sz="1700" u="none" strike="noStrike" dirty="0">
                          <a:effectLst/>
                        </a:rPr>
                        <a:t>Importance of Campus Environment</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C000"/>
                    </a:solidFill>
                  </a:tcPr>
                </a:tc>
                <a:tc>
                  <a:txBody>
                    <a:bodyPr/>
                    <a:lstStyle/>
                    <a:p>
                      <a:pPr algn="ctr" rtl="0" fontAlgn="b"/>
                      <a:r>
                        <a:rPr lang="en-US" sz="2400" u="none" strike="noStrike" dirty="0">
                          <a:effectLst/>
                          <a:latin typeface="Wingdings" panose="05000000000000000000" pitchFamily="2" charset="2"/>
                        </a:rPr>
                        <a:t>ü</a:t>
                      </a:r>
                      <a:endParaRPr lang="en-US" sz="2400" b="0" i="0" u="none" strike="noStrike" dirty="0">
                        <a:solidFill>
                          <a:srgbClr val="7A1A57"/>
                        </a:solidFill>
                        <a:effectLst/>
                        <a:latin typeface="Wingdings" panose="05000000000000000000" pitchFamily="2" charset="2"/>
                      </a:endParaRPr>
                    </a:p>
                  </a:txBody>
                  <a:tcPr marL="9147" marR="9147" marT="9147" marB="0" anchor="ctr">
                    <a:solidFill>
                      <a:srgbClr val="FFC000"/>
                    </a:solidFill>
                  </a:tcPr>
                </a:tc>
                <a:extLst>
                  <a:ext uri="{0D108BD9-81ED-4DB2-BD59-A6C34878D82A}">
                    <a16:rowId xmlns:a16="http://schemas.microsoft.com/office/drawing/2014/main" val="121193050"/>
                  </a:ext>
                </a:extLst>
              </a:tr>
              <a:tr h="390279">
                <a:tc>
                  <a:txBody>
                    <a:bodyPr/>
                    <a:lstStyle/>
                    <a:p>
                      <a:pPr algn="l" rtl="0" fontAlgn="b"/>
                      <a:r>
                        <a:rPr lang="en-US" sz="1700" u="none" strike="noStrike" dirty="0">
                          <a:effectLst/>
                        </a:rPr>
                        <a:t>Expected Academic Perseverance</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F0AF"/>
                    </a:solidFill>
                  </a:tcPr>
                </a:tc>
                <a:tc>
                  <a:txBody>
                    <a:bodyPr/>
                    <a:lstStyle/>
                    <a:p>
                      <a:pPr algn="ctr" rtl="0" fontAlgn="b"/>
                      <a:r>
                        <a:rPr lang="en-US" sz="2400" u="none" strike="noStrike" dirty="0">
                          <a:effectLst/>
                        </a:rPr>
                        <a:t>*</a:t>
                      </a:r>
                      <a:endParaRPr lang="en-US" sz="2400" b="0" i="0" u="none" strike="noStrike" dirty="0">
                        <a:solidFill>
                          <a:srgbClr val="7A1A57"/>
                        </a:solidFill>
                        <a:effectLst/>
                        <a:latin typeface="Arial" panose="020B0604020202020204" pitchFamily="34" charset="0"/>
                      </a:endParaRPr>
                    </a:p>
                  </a:txBody>
                  <a:tcPr marL="9147" marR="9147" marT="9147" marB="0" anchor="ctr">
                    <a:solidFill>
                      <a:srgbClr val="FFF0AF"/>
                    </a:solidFill>
                  </a:tcPr>
                </a:tc>
                <a:extLst>
                  <a:ext uri="{0D108BD9-81ED-4DB2-BD59-A6C34878D82A}">
                    <a16:rowId xmlns:a16="http://schemas.microsoft.com/office/drawing/2014/main" val="668418765"/>
                  </a:ext>
                </a:extLst>
              </a:tr>
              <a:tr h="390279">
                <a:tc>
                  <a:txBody>
                    <a:bodyPr/>
                    <a:lstStyle/>
                    <a:p>
                      <a:pPr algn="l" rtl="0" fontAlgn="ctr"/>
                      <a:r>
                        <a:rPr lang="en-US" sz="1700" u="none" strike="noStrike" dirty="0">
                          <a:effectLst/>
                        </a:rPr>
                        <a:t>Expected Academic Difficulty</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C000"/>
                    </a:solidFill>
                  </a:tcPr>
                </a:tc>
                <a:tc>
                  <a:txBody>
                    <a:bodyPr/>
                    <a:lstStyle/>
                    <a:p>
                      <a:pPr algn="ctr" rtl="0" fontAlgn="ctr"/>
                      <a:r>
                        <a:rPr lang="en-US" sz="2400" u="none" strike="noStrike" dirty="0">
                          <a:effectLst/>
                        </a:rPr>
                        <a:t>*</a:t>
                      </a:r>
                      <a:endParaRPr lang="en-US" sz="2400" b="0" i="0" u="none" strike="noStrike" dirty="0">
                        <a:solidFill>
                          <a:srgbClr val="7A1A57"/>
                        </a:solidFill>
                        <a:effectLst/>
                        <a:latin typeface="Arial" panose="020B0604020202020204" pitchFamily="34" charset="0"/>
                      </a:endParaRPr>
                    </a:p>
                  </a:txBody>
                  <a:tcPr marL="9147" marR="9147" marT="9147" marB="0" anchor="ctr">
                    <a:solidFill>
                      <a:srgbClr val="FFC000"/>
                    </a:solidFill>
                  </a:tcPr>
                </a:tc>
                <a:extLst>
                  <a:ext uri="{0D108BD9-81ED-4DB2-BD59-A6C34878D82A}">
                    <a16:rowId xmlns:a16="http://schemas.microsoft.com/office/drawing/2014/main" val="1485540620"/>
                  </a:ext>
                </a:extLst>
              </a:tr>
              <a:tr h="390279">
                <a:tc>
                  <a:txBody>
                    <a:bodyPr/>
                    <a:lstStyle/>
                    <a:p>
                      <a:pPr algn="l" fontAlgn="b"/>
                      <a:r>
                        <a:rPr lang="en-US" sz="1700" u="none" strike="noStrike" dirty="0">
                          <a:effectLst/>
                        </a:rPr>
                        <a:t>Expected Academic Help-Seeking</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F0AF"/>
                    </a:solidFill>
                  </a:tcPr>
                </a:tc>
                <a:tc>
                  <a:txBody>
                    <a:bodyPr/>
                    <a:lstStyle/>
                    <a:p>
                      <a:pPr algn="ctr" rtl="0" fontAlgn="ctr"/>
                      <a:r>
                        <a:rPr lang="en-US" sz="2400" u="none" strike="noStrike" dirty="0">
                          <a:effectLst/>
                        </a:rPr>
                        <a:t>*</a:t>
                      </a:r>
                      <a:endParaRPr lang="en-US" sz="2400" b="0" i="0" u="none" strike="noStrike" dirty="0">
                        <a:solidFill>
                          <a:srgbClr val="7A1A57"/>
                        </a:solidFill>
                        <a:effectLst/>
                        <a:latin typeface="Arial" panose="020B0604020202020204" pitchFamily="34" charset="0"/>
                      </a:endParaRPr>
                    </a:p>
                  </a:txBody>
                  <a:tcPr marL="9147" marR="9147" marT="9147" marB="0" anchor="ctr">
                    <a:solidFill>
                      <a:srgbClr val="FFF0AF"/>
                    </a:solidFill>
                  </a:tcPr>
                </a:tc>
                <a:extLst>
                  <a:ext uri="{0D108BD9-81ED-4DB2-BD59-A6C34878D82A}">
                    <a16:rowId xmlns:a16="http://schemas.microsoft.com/office/drawing/2014/main" val="2231333090"/>
                  </a:ext>
                </a:extLst>
              </a:tr>
              <a:tr h="371369">
                <a:tc>
                  <a:txBody>
                    <a:bodyPr/>
                    <a:lstStyle/>
                    <a:p>
                      <a:pPr algn="l" rtl="0" fontAlgn="b"/>
                      <a:r>
                        <a:rPr lang="en-US" sz="1700" u="none" strike="noStrike" dirty="0">
                          <a:effectLst/>
                        </a:rPr>
                        <a:t>Perceived Academic Preparation</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u="none" strike="noStrike" dirty="0">
                          <a:effectLst/>
                        </a:rPr>
                        <a:t>* *</a:t>
                      </a:r>
                      <a:endParaRPr lang="en-US" sz="2400" b="0" i="0" u="none" strike="noStrike" dirty="0">
                        <a:solidFill>
                          <a:srgbClr val="7A1A57"/>
                        </a:solidFill>
                        <a:effectLst/>
                        <a:latin typeface="Arial" panose="020B0604020202020204" pitchFamily="34" charset="0"/>
                      </a:endParaRPr>
                    </a:p>
                  </a:txBody>
                  <a:tcPr marL="9147" marR="9147" marT="9147" marB="0" anchor="ctr">
                    <a:solidFill>
                      <a:srgbClr val="FFC000"/>
                    </a:solidFill>
                  </a:tcPr>
                </a:tc>
                <a:extLst>
                  <a:ext uri="{0D108BD9-81ED-4DB2-BD59-A6C34878D82A}">
                    <a16:rowId xmlns:a16="http://schemas.microsoft.com/office/drawing/2014/main" val="2297791174"/>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BCSSE Reports</a:t>
            </a:r>
          </a:p>
        </p:txBody>
      </p:sp>
      <p:sp>
        <p:nvSpPr>
          <p:cNvPr id="3" name="Content Placeholder 2"/>
          <p:cNvSpPr>
            <a:spLocks noGrp="1"/>
          </p:cNvSpPr>
          <p:nvPr>
            <p:ph idx="1"/>
          </p:nvPr>
        </p:nvSpPr>
        <p:spPr>
          <a:xfrm>
            <a:off x="76201" y="1981200"/>
            <a:ext cx="4338144" cy="1447799"/>
          </a:xfrm>
        </p:spPr>
        <p:txBody>
          <a:bodyPr/>
          <a:lstStyle/>
          <a:p>
            <a:pPr lvl="1"/>
            <a:r>
              <a:rPr lang="en-US" dirty="0"/>
              <a:t>BCSSE Institutional Report </a:t>
            </a:r>
            <a:br>
              <a:rPr lang="en-US" dirty="0"/>
            </a:br>
            <a:r>
              <a:rPr lang="en-US" dirty="0"/>
              <a:t>(Summer/Fall 2021)</a:t>
            </a:r>
          </a:p>
          <a:p>
            <a:pPr lvl="1"/>
            <a:r>
              <a:rPr lang="en-US" dirty="0"/>
              <a:t>BCSSE Student Advising Report (Summer/Fall 2021)</a:t>
            </a:r>
          </a:p>
        </p:txBody>
      </p:sp>
      <p:sp>
        <p:nvSpPr>
          <p:cNvPr id="7" name="Content Placeholder 2"/>
          <p:cNvSpPr txBox="1">
            <a:spLocks/>
          </p:cNvSpPr>
          <p:nvPr/>
        </p:nvSpPr>
        <p:spPr bwMode="auto">
          <a:xfrm>
            <a:off x="0" y="1518557"/>
            <a:ext cx="914399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ts val="1200"/>
              </a:spcAft>
              <a:buClr>
                <a:srgbClr val="002D62"/>
              </a:buClr>
              <a:buFont typeface="Wingdings" pitchFamily="2" charset="2"/>
              <a:buNone/>
              <a:defRPr sz="2400" b="1">
                <a:solidFill>
                  <a:srgbClr val="002D62"/>
                </a:solidFill>
                <a:latin typeface="Arial" panose="020B0604020202020204" pitchFamily="34" charset="0"/>
                <a:ea typeface="+mn-ea"/>
                <a:cs typeface="Arial" panose="020B0604020202020204" pitchFamily="34" charset="0"/>
              </a:defRPr>
            </a:lvl1pPr>
            <a:lvl2pPr marL="514350" indent="-285750" algn="l" rtl="0" eaLnBrk="0" fontAlgn="base" hangingPunct="0">
              <a:spcBef>
                <a:spcPct val="20000"/>
              </a:spcBef>
              <a:spcAft>
                <a:spcPts val="600"/>
              </a:spcAft>
              <a:buClr>
                <a:srgbClr val="7A1A57"/>
              </a:buClr>
              <a:buFont typeface="Wingdings" pitchFamily="2" charset="2"/>
              <a:buChar char="§"/>
              <a:defRPr sz="2000" b="1" i="0" u="none">
                <a:solidFill>
                  <a:srgbClr val="7A1A57"/>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20000"/>
              </a:spcBef>
              <a:spcAft>
                <a:spcPts val="600"/>
              </a:spcAft>
              <a:buClr>
                <a:srgbClr val="417FDD"/>
              </a:buClr>
              <a:buChar char="•"/>
              <a:defRPr sz="1800">
                <a:solidFill>
                  <a:srgbClr val="417FDD"/>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20000"/>
              </a:spcBef>
              <a:spcAft>
                <a:spcPct val="0"/>
              </a:spcAft>
              <a:buClr>
                <a:schemeClr val="tx1"/>
              </a:buClr>
              <a:buChar char="–"/>
              <a:defRPr sz="18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Tx/>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r>
              <a:rPr lang="en-US" kern="0" dirty="0"/>
              <a:t>Four reports are provided, all via online dashboards:</a:t>
            </a:r>
          </a:p>
        </p:txBody>
      </p:sp>
      <p:sp>
        <p:nvSpPr>
          <p:cNvPr id="8" name="TextBox 7">
            <a:extLst>
              <a:ext uri="{FF2B5EF4-FFF2-40B4-BE49-F238E27FC236}">
                <a16:creationId xmlns:a16="http://schemas.microsoft.com/office/drawing/2014/main" id="{DBFE1840-05C8-4FC7-A4EF-CB0B570764AE}"/>
              </a:ext>
            </a:extLst>
          </p:cNvPr>
          <p:cNvSpPr txBox="1"/>
          <p:nvPr/>
        </p:nvSpPr>
        <p:spPr>
          <a:xfrm>
            <a:off x="4414344" y="107150"/>
            <a:ext cx="4618892" cy="1169551"/>
          </a:xfrm>
          <a:prstGeom prst="rect">
            <a:avLst/>
          </a:prstGeom>
          <a:solidFill>
            <a:srgbClr val="FFC000"/>
          </a:solidFill>
        </p:spPr>
        <p:txBody>
          <a:bodyPr wrap="square">
            <a:spAutoFit/>
          </a:bodyPr>
          <a:lstStyle/>
          <a:p>
            <a:r>
              <a:rPr lang="en-US" sz="1600" b="1" dirty="0"/>
              <a:t>A word about BCSSE’s enhanced reports</a:t>
            </a:r>
            <a:r>
              <a:rPr lang="en-US" dirty="0"/>
              <a:t>: </a:t>
            </a:r>
          </a:p>
          <a:p>
            <a:r>
              <a:rPr lang="en-US" sz="1400" i="1" dirty="0"/>
              <a:t>I love the dashboards. These have been the most useful in-the-moment visualizations.</a:t>
            </a:r>
            <a:endParaRPr lang="en-US" i="1" dirty="0"/>
          </a:p>
          <a:p>
            <a:pPr lvl="1"/>
            <a:r>
              <a:rPr lang="en-US" sz="1200" dirty="0"/>
              <a:t>--</a:t>
            </a:r>
            <a:r>
              <a:rPr lang="en-US" sz="1200" i="1" dirty="0"/>
              <a:t>Laura </a:t>
            </a:r>
            <a:r>
              <a:rPr lang="en-US" sz="1200" i="1" dirty="0" err="1"/>
              <a:t>Monje</a:t>
            </a:r>
            <a:r>
              <a:rPr lang="en-US" sz="1200" i="1" dirty="0"/>
              <a:t>-Paulson, Ph.D., Assistant Vice President for Student Affairs, Sonoma State University</a:t>
            </a:r>
          </a:p>
        </p:txBody>
      </p:sp>
      <p:sp>
        <p:nvSpPr>
          <p:cNvPr id="9" name="Content Placeholder 2"/>
          <p:cNvSpPr txBox="1">
            <a:spLocks/>
          </p:cNvSpPr>
          <p:nvPr/>
        </p:nvSpPr>
        <p:spPr bwMode="auto">
          <a:xfrm>
            <a:off x="4414344" y="1997878"/>
            <a:ext cx="4495800" cy="141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ts val="1200"/>
              </a:spcAft>
              <a:buClr>
                <a:srgbClr val="002D62"/>
              </a:buClr>
              <a:buFont typeface="Wingdings" pitchFamily="2" charset="2"/>
              <a:buNone/>
              <a:defRPr sz="2400" b="1">
                <a:solidFill>
                  <a:srgbClr val="002D62"/>
                </a:solidFill>
                <a:latin typeface="Arial" panose="020B0604020202020204" pitchFamily="34" charset="0"/>
                <a:ea typeface="+mn-ea"/>
                <a:cs typeface="Arial" panose="020B0604020202020204" pitchFamily="34" charset="0"/>
              </a:defRPr>
            </a:lvl1pPr>
            <a:lvl2pPr marL="514350" indent="-285750" algn="l" rtl="0" eaLnBrk="0" fontAlgn="base" hangingPunct="0">
              <a:spcBef>
                <a:spcPct val="20000"/>
              </a:spcBef>
              <a:spcAft>
                <a:spcPts val="600"/>
              </a:spcAft>
              <a:buClr>
                <a:srgbClr val="7A1A57"/>
              </a:buClr>
              <a:buFont typeface="Wingdings" pitchFamily="2" charset="2"/>
              <a:buChar char="§"/>
              <a:defRPr sz="2000" b="1" i="0" u="none">
                <a:solidFill>
                  <a:srgbClr val="7A1A57"/>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20000"/>
              </a:spcBef>
              <a:spcAft>
                <a:spcPts val="600"/>
              </a:spcAft>
              <a:buClr>
                <a:srgbClr val="417FDD"/>
              </a:buClr>
              <a:buChar char="•"/>
              <a:defRPr sz="1800">
                <a:solidFill>
                  <a:srgbClr val="417FDD"/>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20000"/>
              </a:spcBef>
              <a:spcAft>
                <a:spcPct val="0"/>
              </a:spcAft>
              <a:buClr>
                <a:schemeClr val="tx1"/>
              </a:buClr>
              <a:buChar char="–"/>
              <a:defRPr sz="18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Tx/>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pPr lvl="1"/>
            <a:r>
              <a:rPr lang="en-US" kern="0" dirty="0"/>
              <a:t>BCSSE-NSSE Combined Report (Summer 2022)</a:t>
            </a:r>
          </a:p>
        </p:txBody>
      </p:sp>
      <p:pic>
        <p:nvPicPr>
          <p:cNvPr id="6" name="Picture 5"/>
          <p:cNvPicPr>
            <a:picLocks noChangeAspect="1"/>
          </p:cNvPicPr>
          <p:nvPr/>
        </p:nvPicPr>
        <p:blipFill>
          <a:blip r:embed="rId3"/>
          <a:stretch>
            <a:fillRect/>
          </a:stretch>
        </p:blipFill>
        <p:spPr>
          <a:xfrm>
            <a:off x="152400" y="3397080"/>
            <a:ext cx="8762999" cy="3369059"/>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gn="ctr"/>
            <a:r>
              <a:rPr lang="en-US" dirty="0"/>
              <a:t>During Last Year of High School</a:t>
            </a:r>
          </a:p>
        </p:txBody>
      </p:sp>
      <p:sp>
        <p:nvSpPr>
          <p:cNvPr id="3" name="Content Placeholder 2"/>
          <p:cNvSpPr>
            <a:spLocks noGrp="1"/>
          </p:cNvSpPr>
          <p:nvPr>
            <p:ph sz="half" idx="1"/>
          </p:nvPr>
        </p:nvSpPr>
        <p:spPr/>
        <p:txBody>
          <a:bodyPr/>
          <a:lstStyle/>
          <a:p>
            <a:pPr lvl="1"/>
            <a:r>
              <a:rPr lang="en-US" dirty="0"/>
              <a:t>About how many hours preparing for class (studying, doing homework, rehearsing, etc.)</a:t>
            </a:r>
          </a:p>
        </p:txBody>
      </p:sp>
      <p:graphicFrame>
        <p:nvGraphicFramePr>
          <p:cNvPr id="7" name="Object 4" descr="Hours studying by high school grades" title="Hours studying by high school grades"/>
          <p:cNvGraphicFramePr>
            <a:graphicFrameLocks noGrp="1" noChangeAspect="1"/>
          </p:cNvGraphicFramePr>
          <p:nvPr>
            <p:ph sz="half" idx="2"/>
            <p:extLst>
              <p:ext uri="{D42A27DB-BD31-4B8C-83A1-F6EECF244321}">
                <p14:modId xmlns:p14="http://schemas.microsoft.com/office/powerpoint/2010/main" val="3889202603"/>
              </p:ext>
            </p:extLst>
          </p:nvPr>
        </p:nvGraphicFramePr>
        <p:xfrm>
          <a:off x="228600" y="2590800"/>
          <a:ext cx="8610600" cy="42438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52400" y="228600"/>
            <a:ext cx="8915400" cy="990600"/>
          </a:xfrm>
        </p:spPr>
        <p:txBody>
          <a:bodyPr/>
          <a:lstStyle/>
          <a:p>
            <a:pPr algn="ctr"/>
            <a:r>
              <a:rPr lang="en-US" sz="3200" dirty="0"/>
              <a:t>During the coming school year, how difficult do you expect the following to be?</a:t>
            </a:r>
          </a:p>
        </p:txBody>
      </p:sp>
      <p:sp>
        <p:nvSpPr>
          <p:cNvPr id="14" name="Content Placeholder 13"/>
          <p:cNvSpPr>
            <a:spLocks noGrp="1"/>
          </p:cNvSpPr>
          <p:nvPr>
            <p:ph sz="half" idx="1"/>
          </p:nvPr>
        </p:nvSpPr>
        <p:spPr>
          <a:xfrm>
            <a:off x="228600" y="1524000"/>
            <a:ext cx="8610600" cy="914400"/>
          </a:xfrm>
        </p:spPr>
        <p:txBody>
          <a:bodyPr/>
          <a:lstStyle/>
          <a:p>
            <a:pPr lvl="1"/>
            <a:r>
              <a:rPr lang="en-US" dirty="0"/>
              <a:t>Learning course material</a:t>
            </a:r>
          </a:p>
          <a:p>
            <a:endParaRPr lang="en-US" dirty="0"/>
          </a:p>
        </p:txBody>
      </p:sp>
      <p:graphicFrame>
        <p:nvGraphicFramePr>
          <p:cNvPr id="23" name="Object 4" descr="Expected academic difficulty by first generation status" title="Expected academic difficulty by first generation status"/>
          <p:cNvGraphicFramePr>
            <a:graphicFrameLocks noGrp="1" noChangeAspect="1"/>
          </p:cNvGraphicFramePr>
          <p:nvPr>
            <p:ph sz="half" idx="2"/>
            <p:extLst>
              <p:ext uri="{D42A27DB-BD31-4B8C-83A1-F6EECF244321}">
                <p14:modId xmlns:p14="http://schemas.microsoft.com/office/powerpoint/2010/main" val="260287012"/>
              </p:ext>
            </p:extLst>
          </p:nvPr>
        </p:nvGraphicFramePr>
        <p:xfrm>
          <a:off x="228600" y="2286000"/>
          <a:ext cx="8610600" cy="3733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dirty="0"/>
              <a:t>BCSSE 2021-NSSE 2022 Combined Results for </a:t>
            </a:r>
            <a:r>
              <a:rPr lang="en-US" altLang="en-US" dirty="0">
                <a:solidFill>
                  <a:srgbClr val="FF0000"/>
                </a:solidFill>
              </a:rPr>
              <a:t>[Institution]</a:t>
            </a:r>
            <a:endParaRPr lang="en-US" altLang="en-US" dirty="0"/>
          </a:p>
        </p:txBody>
      </p:sp>
      <p:sp>
        <p:nvSpPr>
          <p:cNvPr id="6" name="Content Placeholder 5"/>
          <p:cNvSpPr>
            <a:spLocks noGrp="1"/>
          </p:cNvSpPr>
          <p:nvPr>
            <p:ph sz="half" idx="1"/>
          </p:nvPr>
        </p:nvSpPr>
        <p:spPr>
          <a:xfrm>
            <a:off x="228600" y="1524000"/>
            <a:ext cx="8763000" cy="542330"/>
          </a:xfrm>
        </p:spPr>
        <p:txBody>
          <a:bodyPr/>
          <a:lstStyle/>
          <a:p>
            <a:r>
              <a:rPr lang="en-US" sz="2200" dirty="0"/>
              <a:t>Side-by-Side BCSSE and NSSE Results</a:t>
            </a:r>
          </a:p>
        </p:txBody>
      </p:sp>
      <p:pic>
        <p:nvPicPr>
          <p:cNvPr id="5" name="Picture 4"/>
          <p:cNvPicPr>
            <a:picLocks noChangeAspect="1"/>
          </p:cNvPicPr>
          <p:nvPr/>
        </p:nvPicPr>
        <p:blipFill>
          <a:blip r:embed="rId3"/>
          <a:stretch>
            <a:fillRect/>
          </a:stretch>
        </p:blipFill>
        <p:spPr>
          <a:xfrm>
            <a:off x="274320" y="2209800"/>
            <a:ext cx="8519612" cy="40386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14600"/>
            <a:ext cx="8153400" cy="1362075"/>
          </a:xfrm>
        </p:spPr>
        <p:txBody>
          <a:bodyPr/>
          <a:lstStyle/>
          <a:p>
            <a:r>
              <a:rPr lang="en-US" dirty="0"/>
              <a:t>Selected FSSE Results for </a:t>
            </a:r>
            <a:r>
              <a:rPr lang="en-US" dirty="0">
                <a:solidFill>
                  <a:srgbClr val="FF0000"/>
                </a:solidFill>
              </a:rPr>
              <a:t>[Institution]</a:t>
            </a:r>
          </a:p>
        </p:txBody>
      </p:sp>
    </p:spTree>
    <p:extLst>
      <p:ext uri="{BB962C8B-B14F-4D97-AF65-F5344CB8AC3E}">
        <p14:creationId xmlns:p14="http://schemas.microsoft.com/office/powerpoint/2010/main" val="3118615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dirty="0"/>
              <a:t>Faculty Survey of Student Engagement</a:t>
            </a:r>
          </a:p>
        </p:txBody>
      </p:sp>
      <p:sp>
        <p:nvSpPr>
          <p:cNvPr id="1360899" name="Rectangle 3"/>
          <p:cNvSpPr>
            <a:spLocks noGrp="1" noChangeArrowheads="1"/>
          </p:cNvSpPr>
          <p:nvPr>
            <p:ph idx="1"/>
          </p:nvPr>
        </p:nvSpPr>
        <p:spPr>
          <a:xfrm>
            <a:off x="228600" y="1600200"/>
            <a:ext cx="8610600" cy="2133600"/>
          </a:xfrm>
        </p:spPr>
        <p:txBody>
          <a:bodyPr/>
          <a:lstStyle/>
          <a:p>
            <a:r>
              <a:rPr lang="en-US" altLang="en-US" dirty="0">
                <a:solidFill>
                  <a:srgbClr val="7A1A57"/>
                </a:solidFill>
              </a:rPr>
              <a:t>(FSSE is pronounced “fessie”)</a:t>
            </a:r>
          </a:p>
          <a:p>
            <a:r>
              <a:rPr lang="en-US" altLang="en-US" dirty="0"/>
              <a:t>College faculty survey that measures faculty expectations for student engagement in educational practices that are empirically linked with student learning and development </a:t>
            </a:r>
          </a:p>
        </p:txBody>
      </p:sp>
      <p:pic>
        <p:nvPicPr>
          <p:cNvPr id="97284" name="Picture 4" descr="This is an image of the FSSE 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216867"/>
            <a:ext cx="222044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This is a small screen capture of the FSSE survey as it appears online to responden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3505200"/>
            <a:ext cx="4724400" cy="23377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05879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dirty="0"/>
              <a:t>FSSE Survey Content</a:t>
            </a:r>
          </a:p>
        </p:txBody>
      </p:sp>
      <p:sp>
        <p:nvSpPr>
          <p:cNvPr id="98307" name="Rectangle 3"/>
          <p:cNvSpPr>
            <a:spLocks noGrp="1" noChangeArrowheads="1"/>
          </p:cNvSpPr>
          <p:nvPr>
            <p:ph idx="1"/>
          </p:nvPr>
        </p:nvSpPr>
        <p:spPr>
          <a:xfrm>
            <a:off x="228600" y="1600200"/>
            <a:ext cx="8763000" cy="4191000"/>
          </a:xfrm>
        </p:spPr>
        <p:txBody>
          <a:bodyPr numCol="2" spcCol="182880"/>
          <a:lstStyle/>
          <a:p>
            <a:pPr marL="342900" indent="-342900">
              <a:buClr>
                <a:srgbClr val="7A1A57"/>
              </a:buClr>
              <a:buFont typeface="Wingdings" panose="05000000000000000000" pitchFamily="2" charset="2"/>
              <a:buChar char="Ø"/>
            </a:pPr>
            <a:r>
              <a:rPr lang="en-US" altLang="en-US" sz="2200" dirty="0"/>
              <a:t>How often faculty use effective teaching practices</a:t>
            </a:r>
          </a:p>
          <a:p>
            <a:pPr marL="342900" indent="-342900">
              <a:buClr>
                <a:srgbClr val="7A1A57"/>
              </a:buClr>
              <a:buFont typeface="Wingdings" panose="05000000000000000000" pitchFamily="2" charset="2"/>
              <a:buChar char="Ø"/>
            </a:pPr>
            <a:r>
              <a:rPr lang="en-US" altLang="en-US" sz="2200" dirty="0"/>
              <a:t>How much faculty encourage students to collaborate</a:t>
            </a:r>
          </a:p>
          <a:p>
            <a:pPr marL="342900" indent="-342900">
              <a:buClr>
                <a:srgbClr val="7A1A57"/>
              </a:buClr>
              <a:buFont typeface="Wingdings" panose="05000000000000000000" pitchFamily="2" charset="2"/>
              <a:buChar char="Ø"/>
            </a:pPr>
            <a:r>
              <a:rPr lang="en-US" altLang="en-US" sz="2200" dirty="0"/>
              <a:t>The nature and frequency of faculty-student interactions</a:t>
            </a:r>
          </a:p>
          <a:p>
            <a:pPr marL="342900" indent="-342900">
              <a:buClr>
                <a:srgbClr val="7A1A57"/>
              </a:buClr>
              <a:buFont typeface="Wingdings" panose="05000000000000000000" pitchFamily="2" charset="2"/>
              <a:buChar char="Ø"/>
            </a:pPr>
            <a:r>
              <a:rPr lang="en-US" altLang="en-US" sz="2200" dirty="0"/>
              <a:t>Opportunities to engage in diverse perspectives</a:t>
            </a:r>
          </a:p>
          <a:p>
            <a:pPr marL="342900" indent="-342900">
              <a:buClr>
                <a:srgbClr val="7A1A57"/>
              </a:buClr>
              <a:buFont typeface="Wingdings" panose="05000000000000000000" pitchFamily="2" charset="2"/>
              <a:buChar char="Ø"/>
            </a:pPr>
            <a:r>
              <a:rPr lang="en-US" altLang="en-US" sz="2200" dirty="0"/>
              <a:t>The importance faculty place on increasing institutional support for students</a:t>
            </a:r>
          </a:p>
          <a:p>
            <a:pPr marL="342900" indent="-342900">
              <a:buClr>
                <a:srgbClr val="7A1A57"/>
              </a:buClr>
              <a:buFont typeface="Wingdings" panose="05000000000000000000" pitchFamily="2" charset="2"/>
              <a:buChar char="Ø"/>
            </a:pPr>
            <a:r>
              <a:rPr lang="en-US" altLang="en-US" sz="2200" dirty="0"/>
              <a:t>The importance faculty place on various areas of learning and development</a:t>
            </a:r>
          </a:p>
          <a:p>
            <a:pPr marL="342900" indent="-342900">
              <a:buClr>
                <a:srgbClr val="7A1A57"/>
              </a:buClr>
              <a:buFont typeface="Wingdings" panose="05000000000000000000" pitchFamily="2" charset="2"/>
              <a:buChar char="Ø"/>
            </a:pPr>
            <a:r>
              <a:rPr lang="en-US" altLang="en-US" sz="2200" dirty="0"/>
              <a:t>How faculty members organize their time, both in and out of the classroom</a:t>
            </a:r>
          </a:p>
        </p:txBody>
      </p:sp>
    </p:spTree>
    <p:extLst>
      <p:ext uri="{BB962C8B-B14F-4D97-AF65-F5344CB8AC3E}">
        <p14:creationId xmlns:p14="http://schemas.microsoft.com/office/powerpoint/2010/main" val="9468801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dirty="0"/>
              <a:t>FSSE 2022 Project Scope</a:t>
            </a:r>
          </a:p>
        </p:txBody>
      </p:sp>
      <p:sp>
        <p:nvSpPr>
          <p:cNvPr id="99331" name="Rectangle 3"/>
          <p:cNvSpPr>
            <a:spLocks noGrp="1" noChangeArrowheads="1"/>
          </p:cNvSpPr>
          <p:nvPr>
            <p:ph idx="1"/>
          </p:nvPr>
        </p:nvSpPr>
        <p:spPr>
          <a:xfrm>
            <a:off x="228600" y="1524000"/>
            <a:ext cx="8610600" cy="4416425"/>
          </a:xfrm>
        </p:spPr>
        <p:txBody>
          <a:bodyPr/>
          <a:lstStyle/>
          <a:p>
            <a:pPr marL="342900" indent="-342900">
              <a:buClr>
                <a:srgbClr val="7A1A57"/>
              </a:buClr>
              <a:buFont typeface="Wingdings" panose="05000000000000000000" pitchFamily="2" charset="2"/>
              <a:buChar char="Ø"/>
            </a:pPr>
            <a:r>
              <a:rPr lang="en-US" altLang="en-US" dirty="0"/>
              <a:t>In 2022, more than 7,500 faculty members from 90 institutions responded to the survey. </a:t>
            </a:r>
          </a:p>
          <a:p>
            <a:pPr marL="342900" indent="-342900">
              <a:buClr>
                <a:srgbClr val="7A1A57"/>
              </a:buClr>
              <a:buFont typeface="Wingdings" panose="05000000000000000000" pitchFamily="2" charset="2"/>
              <a:buChar char="Ø"/>
            </a:pPr>
            <a:r>
              <a:rPr lang="en-US" altLang="en-US" dirty="0"/>
              <a:t>In 2022, 20% of the faculty contacted responded to the survey.</a:t>
            </a:r>
          </a:p>
          <a:p>
            <a:pPr marL="342900" indent="-342900">
              <a:buClr>
                <a:srgbClr val="7A1A57"/>
              </a:buClr>
              <a:buFont typeface="Wingdings" panose="05000000000000000000" pitchFamily="2" charset="2"/>
              <a:buChar char="Ø"/>
            </a:pPr>
            <a:r>
              <a:rPr lang="en-US" altLang="en-US" dirty="0"/>
              <a:t>Response rates at individual institutions ranged from 7% to 72%.</a:t>
            </a:r>
          </a:p>
          <a:p>
            <a:pPr marL="342900" indent="-342900">
              <a:buClr>
                <a:srgbClr val="7A1A57"/>
              </a:buClr>
              <a:buFont typeface="Wingdings" panose="05000000000000000000" pitchFamily="2" charset="2"/>
              <a:buChar char="Ø"/>
            </a:pPr>
            <a:r>
              <a:rPr lang="en-US" altLang="en-US" dirty="0"/>
              <a:t>The average institutional response rate was 25%.</a:t>
            </a:r>
          </a:p>
        </p:txBody>
      </p:sp>
    </p:spTree>
    <p:extLst>
      <p:ext uri="{BB962C8B-B14F-4D97-AF65-F5344CB8AC3E}">
        <p14:creationId xmlns:p14="http://schemas.microsoft.com/office/powerpoint/2010/main" val="959805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dirty="0"/>
              <a:t>FSSE Administration</a:t>
            </a:r>
          </a:p>
        </p:txBody>
      </p:sp>
      <p:sp>
        <p:nvSpPr>
          <p:cNvPr id="100355" name="Rectangle 3"/>
          <p:cNvSpPr>
            <a:spLocks noGrp="1" noChangeArrowheads="1"/>
          </p:cNvSpPr>
          <p:nvPr>
            <p:ph idx="1"/>
          </p:nvPr>
        </p:nvSpPr>
        <p:spPr>
          <a:xfrm>
            <a:off x="152400" y="1600200"/>
            <a:ext cx="8610600" cy="4416425"/>
          </a:xfrm>
        </p:spPr>
        <p:txBody>
          <a:bodyPr/>
          <a:lstStyle/>
          <a:p>
            <a:pPr marL="342900" indent="-342900">
              <a:buClr>
                <a:srgbClr val="7A1A57"/>
              </a:buClr>
              <a:buFont typeface="Wingdings" panose="05000000000000000000" pitchFamily="2" charset="2"/>
              <a:buChar char="Ø"/>
            </a:pPr>
            <a:r>
              <a:rPr lang="en-US" altLang="en-US" dirty="0"/>
              <a:t>Third-party administration in the spring</a:t>
            </a:r>
          </a:p>
          <a:p>
            <a:pPr marL="342900" indent="-342900">
              <a:buClr>
                <a:srgbClr val="7A1A57"/>
              </a:buClr>
              <a:buFont typeface="Wingdings" panose="05000000000000000000" pitchFamily="2" charset="2"/>
              <a:buChar char="Ø"/>
            </a:pPr>
            <a:r>
              <a:rPr lang="en-US" altLang="en-US" dirty="0"/>
              <a:t>Institutions choose faculty to be surveyed</a:t>
            </a:r>
          </a:p>
          <a:p>
            <a:pPr marL="342900" indent="-342900">
              <a:buClr>
                <a:srgbClr val="7A1A57"/>
              </a:buClr>
              <a:buFont typeface="Wingdings" panose="05000000000000000000" pitchFamily="2" charset="2"/>
              <a:buChar char="Ø"/>
            </a:pPr>
            <a:r>
              <a:rPr lang="en-US" altLang="en-US" dirty="0"/>
              <a:t>Faculty responses are kept anonymous </a:t>
            </a:r>
          </a:p>
          <a:p>
            <a:pPr marL="342900" indent="-342900">
              <a:buClr>
                <a:srgbClr val="7A1A57"/>
              </a:buClr>
              <a:buFont typeface="Wingdings" panose="05000000000000000000" pitchFamily="2" charset="2"/>
              <a:buChar char="Ø"/>
            </a:pPr>
            <a:r>
              <a:rPr lang="en-US" altLang="en-US" dirty="0"/>
              <a:t>Administered as an online-only survey</a:t>
            </a:r>
          </a:p>
          <a:p>
            <a:pPr marL="342900" indent="-342900">
              <a:buClr>
                <a:srgbClr val="7A1A57"/>
              </a:buClr>
              <a:buFont typeface="Wingdings" panose="05000000000000000000" pitchFamily="2" charset="2"/>
              <a:buChar char="Ø"/>
            </a:pPr>
            <a:r>
              <a:rPr lang="en-US" altLang="en-US" dirty="0"/>
              <a:t>Institutions are able to add topical modules and consortium items to the end of the core FSSE instrument</a:t>
            </a:r>
          </a:p>
        </p:txBody>
      </p:sp>
    </p:spTree>
    <p:extLst>
      <p:ext uri="{BB962C8B-B14F-4D97-AF65-F5344CB8AC3E}">
        <p14:creationId xmlns:p14="http://schemas.microsoft.com/office/powerpoint/2010/main" val="7994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dirty="0"/>
              <a:t>What is Student Engagement?</a:t>
            </a:r>
          </a:p>
        </p:txBody>
      </p:sp>
      <p:sp>
        <p:nvSpPr>
          <p:cNvPr id="1543171" name="Rectangle 3"/>
          <p:cNvSpPr>
            <a:spLocks noGrp="1" noChangeArrowheads="1"/>
          </p:cNvSpPr>
          <p:nvPr>
            <p:ph idx="1"/>
          </p:nvPr>
        </p:nvSpPr>
        <p:spPr>
          <a:xfrm>
            <a:off x="228600" y="1676400"/>
            <a:ext cx="8610600" cy="5029200"/>
          </a:xfrm>
        </p:spPr>
        <p:txBody>
          <a:bodyPr/>
          <a:lstStyle/>
          <a:p>
            <a:r>
              <a:rPr lang="en-US" altLang="en-US" dirty="0">
                <a:solidFill>
                  <a:srgbClr val="7A1A57"/>
                </a:solidFill>
              </a:rPr>
              <a:t>What students do – </a:t>
            </a:r>
            <a:br>
              <a:rPr lang="en-US" altLang="en-US" dirty="0">
                <a:solidFill>
                  <a:srgbClr val="7A1A57"/>
                </a:solidFill>
              </a:rPr>
            </a:br>
            <a:r>
              <a:rPr lang="en-US" altLang="en-US" dirty="0"/>
              <a:t>Time and energy devoted to studies and other educationally purposeful activities</a:t>
            </a:r>
          </a:p>
          <a:p>
            <a:endParaRPr lang="en-US" altLang="en-US" dirty="0"/>
          </a:p>
          <a:p>
            <a:r>
              <a:rPr lang="en-US" altLang="en-US" dirty="0">
                <a:solidFill>
                  <a:srgbClr val="7A1A57"/>
                </a:solidFill>
              </a:rPr>
              <a:t>What institutions do – </a:t>
            </a:r>
            <a:br>
              <a:rPr lang="en-US" altLang="en-US" dirty="0"/>
            </a:br>
            <a:r>
              <a:rPr lang="en-US" altLang="en-US" dirty="0"/>
              <a:t>Using resources and effective educational practices to induce students to do the right things</a:t>
            </a:r>
          </a:p>
          <a:p>
            <a:endParaRPr lang="en-US" altLang="en-US" dirty="0"/>
          </a:p>
          <a:p>
            <a:r>
              <a:rPr lang="en-US" altLang="en-US" dirty="0"/>
              <a:t>Educationally effective institutions </a:t>
            </a:r>
            <a:r>
              <a:rPr lang="en-US" altLang="en-US" dirty="0">
                <a:solidFill>
                  <a:srgbClr val="7A1A57"/>
                </a:solidFill>
              </a:rPr>
              <a:t>channel student energy</a:t>
            </a:r>
            <a:r>
              <a:rPr lang="en-US" altLang="en-US" dirty="0"/>
              <a:t> toward the right activities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1543171">
                                            <p:txEl>
                                              <p:pRg st="0" end="0"/>
                                            </p:txEl>
                                          </p:spTgt>
                                        </p:tgtEl>
                                        <p:attrNameLst>
                                          <p:attrName>style.visibility</p:attrName>
                                        </p:attrNameLst>
                                      </p:cBhvr>
                                      <p:to>
                                        <p:strVal val="visible"/>
                                      </p:to>
                                    </p:set>
                                    <p:anim calcmode="lin" valueType="num">
                                      <p:cBhvr additive="base">
                                        <p:cTn id="7" dur="500" fill="hold"/>
                                        <p:tgtEl>
                                          <p:spTgt spid="1543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4317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500"/>
                            </p:stCondLst>
                            <p:childTnLst>
                              <p:par>
                                <p:cTn id="10" presetID="2" presetClass="entr" presetSubtype="8" fill="hold" grpId="0" nodeType="afterEffect">
                                  <p:stCondLst>
                                    <p:cond delay="2000"/>
                                  </p:stCondLst>
                                  <p:childTnLst>
                                    <p:set>
                                      <p:cBhvr>
                                        <p:cTn id="11" dur="1" fill="hold">
                                          <p:stCondLst>
                                            <p:cond delay="0"/>
                                          </p:stCondLst>
                                        </p:cTn>
                                        <p:tgtEl>
                                          <p:spTgt spid="1543171">
                                            <p:txEl>
                                              <p:pRg st="2" end="2"/>
                                            </p:txEl>
                                          </p:spTgt>
                                        </p:tgtEl>
                                        <p:attrNameLst>
                                          <p:attrName>style.visibility</p:attrName>
                                        </p:attrNameLst>
                                      </p:cBhvr>
                                      <p:to>
                                        <p:strVal val="visible"/>
                                      </p:to>
                                    </p:set>
                                    <p:anim calcmode="lin" valueType="num">
                                      <p:cBhvr additive="base">
                                        <p:cTn id="12" dur="500" fill="hold"/>
                                        <p:tgtEl>
                                          <p:spTgt spid="1543171">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543171">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0"/>
                            </p:stCondLst>
                            <p:childTnLst>
                              <p:par>
                                <p:cTn id="15" presetID="2" presetClass="entr" presetSubtype="8" fill="hold" grpId="0" nodeType="afterEffect">
                                  <p:stCondLst>
                                    <p:cond delay="2000"/>
                                  </p:stCondLst>
                                  <p:childTnLst>
                                    <p:set>
                                      <p:cBhvr>
                                        <p:cTn id="16" dur="1" fill="hold">
                                          <p:stCondLst>
                                            <p:cond delay="0"/>
                                          </p:stCondLst>
                                        </p:cTn>
                                        <p:tgtEl>
                                          <p:spTgt spid="1543171">
                                            <p:txEl>
                                              <p:pRg st="4" end="4"/>
                                            </p:txEl>
                                          </p:spTgt>
                                        </p:tgtEl>
                                        <p:attrNameLst>
                                          <p:attrName>style.visibility</p:attrName>
                                        </p:attrNameLst>
                                      </p:cBhvr>
                                      <p:to>
                                        <p:strVal val="visible"/>
                                      </p:to>
                                    </p:set>
                                    <p:anim calcmode="lin" valueType="num">
                                      <p:cBhvr additive="base">
                                        <p:cTn id="17" dur="500" fill="hold"/>
                                        <p:tgtEl>
                                          <p:spTgt spid="1543171">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431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3171" grpId="0" build="p" autoUpdateAnimBg="0" advAuto="200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dirty="0"/>
              <a:t>Faculty Values and Student Participation in High-Impact Practices</a:t>
            </a:r>
          </a:p>
        </p:txBody>
      </p:sp>
      <p:graphicFrame>
        <p:nvGraphicFramePr>
          <p:cNvPr id="8" name="Table 7" descr="Faculty Values and Student Participation in High-Impact Practices" title="Faculty Values and Student Participation in High-Impact Practices"/>
          <p:cNvGraphicFramePr>
            <a:graphicFrameLocks noGrp="1"/>
          </p:cNvGraphicFramePr>
          <p:nvPr>
            <p:extLst>
              <p:ext uri="{D42A27DB-BD31-4B8C-83A1-F6EECF244321}">
                <p14:modId xmlns:p14="http://schemas.microsoft.com/office/powerpoint/2010/main" val="4036623981"/>
              </p:ext>
            </p:extLst>
          </p:nvPr>
        </p:nvGraphicFramePr>
        <p:xfrm>
          <a:off x="457200" y="1981200"/>
          <a:ext cx="8382000" cy="3663618"/>
        </p:xfrm>
        <a:graphic>
          <a:graphicData uri="http://schemas.openxmlformats.org/drawingml/2006/table">
            <a:tbl>
              <a:tblPr firstRow="1"/>
              <a:tblGrid>
                <a:gridCol w="2838450">
                  <a:extLst>
                    <a:ext uri="{9D8B030D-6E8A-4147-A177-3AD203B41FA5}">
                      <a16:colId xmlns:a16="http://schemas.microsoft.com/office/drawing/2014/main" val="20000"/>
                    </a:ext>
                  </a:extLst>
                </a:gridCol>
                <a:gridCol w="923925">
                  <a:extLst>
                    <a:ext uri="{9D8B030D-6E8A-4147-A177-3AD203B41FA5}">
                      <a16:colId xmlns:a16="http://schemas.microsoft.com/office/drawing/2014/main" val="20001"/>
                    </a:ext>
                  </a:extLst>
                </a:gridCol>
                <a:gridCol w="923925">
                  <a:extLst>
                    <a:ext uri="{9D8B030D-6E8A-4147-A177-3AD203B41FA5}">
                      <a16:colId xmlns:a16="http://schemas.microsoft.com/office/drawing/2014/main" val="20002"/>
                    </a:ext>
                  </a:extLst>
                </a:gridCol>
                <a:gridCol w="923925">
                  <a:extLst>
                    <a:ext uri="{9D8B030D-6E8A-4147-A177-3AD203B41FA5}">
                      <a16:colId xmlns:a16="http://schemas.microsoft.com/office/drawing/2014/main" val="20003"/>
                    </a:ext>
                  </a:extLst>
                </a:gridCol>
                <a:gridCol w="923925">
                  <a:extLst>
                    <a:ext uri="{9D8B030D-6E8A-4147-A177-3AD203B41FA5}">
                      <a16:colId xmlns:a16="http://schemas.microsoft.com/office/drawing/2014/main" val="20004"/>
                    </a:ext>
                  </a:extLst>
                </a:gridCol>
                <a:gridCol w="923925">
                  <a:extLst>
                    <a:ext uri="{9D8B030D-6E8A-4147-A177-3AD203B41FA5}">
                      <a16:colId xmlns:a16="http://schemas.microsoft.com/office/drawing/2014/main" val="20005"/>
                    </a:ext>
                  </a:extLst>
                </a:gridCol>
                <a:gridCol w="923925">
                  <a:extLst>
                    <a:ext uri="{9D8B030D-6E8A-4147-A177-3AD203B41FA5}">
                      <a16:colId xmlns:a16="http://schemas.microsoft.com/office/drawing/2014/main" val="20006"/>
                    </a:ext>
                  </a:extLst>
                </a:gridCol>
              </a:tblGrid>
              <a:tr h="85103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Arial" panose="020B0604020202020204" pitchFamily="34" charset="0"/>
                          <a:ea typeface="Osaka"/>
                          <a:cs typeface="Arial" panose="020B0604020202020204" pitchFamily="34" charset="0"/>
                        </a:rPr>
                        <a:t>Intentionally left blank</a:t>
                      </a:r>
                    </a:p>
                  </a:txBody>
                  <a:tcPr marL="0" marR="0" marT="0" marB="0" anchor="b" horzOverflow="overflow">
                    <a:lnL>
                      <a:noFill/>
                    </a:lnL>
                    <a:lnR>
                      <a:noFill/>
                    </a:lnR>
                    <a:lnT>
                      <a:noFill/>
                    </a:lnT>
                    <a:lnB w="635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7A1A57"/>
                        </a:solidFill>
                        <a:effectLst/>
                        <a:latin typeface="Arial" panose="020B0604020202020204" pitchFamily="34" charset="0"/>
                        <a:ea typeface="Osaka"/>
                        <a:cs typeface="Arial" panose="020B0604020202020204" pitchFamily="34" charset="0"/>
                      </a:endParaRPr>
                    </a:p>
                  </a:txBody>
                  <a:tcPr marL="0" marR="0" marT="0" marB="0" anchor="ctr" horzOverflow="overflow">
                    <a:lnL>
                      <a:noFill/>
                    </a:lnL>
                    <a:lnR>
                      <a:noFill/>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7A1A57"/>
                        </a:solidFill>
                        <a:effectLst/>
                        <a:latin typeface="Arial" panose="020B0604020202020204" pitchFamily="34" charset="0"/>
                        <a:ea typeface="Osaka"/>
                        <a:cs typeface="Arial" panose="020B0604020202020204" pitchFamily="34" charset="0"/>
                      </a:endParaRPr>
                    </a:p>
                  </a:txBody>
                  <a:tcPr marL="0" marR="0" marT="0" marB="0" anchor="ctr" horzOverflow="overflow">
                    <a:lnL>
                      <a:noFill/>
                    </a:lnL>
                    <a:lnR>
                      <a:noFill/>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7A1A57"/>
                        </a:solidFill>
                        <a:effectLst/>
                        <a:latin typeface="Arial" panose="020B0604020202020204" pitchFamily="34" charset="0"/>
                        <a:ea typeface="Osaka"/>
                        <a:cs typeface="Arial" panose="020B0604020202020204" pitchFamily="34" charset="0"/>
                      </a:endParaRPr>
                    </a:p>
                  </a:txBody>
                  <a:tcPr marL="0" marR="0" marT="0" marB="0" anchor="ctr" horzOverflow="overflow">
                    <a:lnL>
                      <a:noFill/>
                    </a:lnL>
                    <a:lnR>
                      <a:noFill/>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7A1A57"/>
                        </a:solidFill>
                        <a:effectLst/>
                        <a:latin typeface="Arial" panose="020B0604020202020204" pitchFamily="34" charset="0"/>
                        <a:ea typeface="Osaka"/>
                        <a:cs typeface="Arial" panose="020B0604020202020204" pitchFamily="34" charset="0"/>
                      </a:endParaRPr>
                    </a:p>
                  </a:txBody>
                  <a:tcPr marL="0" marR="0" marT="0" marB="0" anchor="ctr" horzOverflow="overflow">
                    <a:lnL>
                      <a:noFill/>
                    </a:lnL>
                    <a:lnR>
                      <a:noFill/>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30000" dirty="0">
                        <a:ln>
                          <a:noFill/>
                        </a:ln>
                        <a:solidFill>
                          <a:srgbClr val="7A1A57"/>
                        </a:solidFill>
                        <a:effectLst/>
                        <a:latin typeface="Arial" panose="020B0604020202020204" pitchFamily="34" charset="0"/>
                        <a:ea typeface="Osaka"/>
                        <a:cs typeface="Arial" panose="020B0604020202020204" pitchFamily="34" charset="0"/>
                      </a:endParaRPr>
                    </a:p>
                  </a:txBody>
                  <a:tcPr marL="0" marR="0" marT="0" marB="0" anchor="ctr" horzOverflow="overflow">
                    <a:lnL>
                      <a:noFill/>
                    </a:lnL>
                    <a:lnR>
                      <a:noFill/>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30000" dirty="0">
                        <a:ln>
                          <a:noFill/>
                        </a:ln>
                        <a:solidFill>
                          <a:srgbClr val="7A1A57"/>
                        </a:solidFill>
                        <a:effectLst/>
                        <a:latin typeface="Arial" panose="020B0604020202020204" pitchFamily="34" charset="0"/>
                        <a:ea typeface="Osaka"/>
                        <a:cs typeface="Arial" panose="020B0604020202020204" pitchFamily="34" charset="0"/>
                      </a:endParaRPr>
                    </a:p>
                  </a:txBody>
                  <a:tcPr marL="0" marR="0" marT="0" marB="0" anchor="ctr" horzOverflow="overflow">
                    <a:lnL>
                      <a:noFill/>
                    </a:lnL>
                    <a:lnR>
                      <a:noFill/>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44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High-Impact Practice</a:t>
                      </a:r>
                      <a:endParaRPr kumimoji="0" lang="en-US" sz="1400" b="1" i="0" u="none" strike="noStrike" cap="none" normalizeH="0" baseline="3000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D3121"/>
                          </a:solidFill>
                          <a:effectLst/>
                          <a:latin typeface="Arial" panose="020B0604020202020204" pitchFamily="34" charset="0"/>
                          <a:ea typeface="Osaka"/>
                          <a:cs typeface="Arial" panose="020B0604020202020204" pitchFamily="34" charset="0"/>
                        </a:rPr>
                        <a:t>[Institution]</a:t>
                      </a:r>
                      <a:endParaRPr kumimoji="0" lang="en-US" sz="1400" b="1" i="0" u="none" strike="noStrike" cap="none" normalizeH="0" baseline="0" dirty="0">
                        <a:ln>
                          <a:noFill/>
                        </a:ln>
                        <a:solidFill>
                          <a:schemeClr val="tx1"/>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FSSE</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D3121"/>
                          </a:solidFill>
                          <a:effectLst/>
                          <a:latin typeface="Arial" panose="020B0604020202020204" pitchFamily="34" charset="0"/>
                          <a:ea typeface="Osaka"/>
                          <a:cs typeface="Arial" panose="020B0604020202020204" pitchFamily="34" charset="0"/>
                        </a:rPr>
                        <a:t>[Institution]</a:t>
                      </a:r>
                      <a:endParaRPr kumimoji="0" lang="en-US" sz="1400" b="1" i="0" u="none" strike="noStrike" cap="none" normalizeH="0" baseline="0" dirty="0">
                        <a:ln>
                          <a:noFill/>
                        </a:ln>
                        <a:solidFill>
                          <a:schemeClr val="tx1"/>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NSSE</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D3121"/>
                          </a:solidFill>
                          <a:effectLst/>
                          <a:latin typeface="Arial" panose="020B0604020202020204" pitchFamily="34" charset="0"/>
                          <a:ea typeface="Osaka"/>
                          <a:cs typeface="Arial" panose="020B0604020202020204" pitchFamily="34" charset="0"/>
                        </a:rPr>
                        <a:t>[Institution]</a:t>
                      </a:r>
                      <a:endParaRPr kumimoji="0" lang="en-US" sz="1400" b="1" i="0" u="none" strike="noStrike" cap="none" normalizeH="0" baseline="0" dirty="0">
                        <a:ln>
                          <a:noFill/>
                        </a:ln>
                        <a:solidFill>
                          <a:schemeClr val="tx1"/>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NSSE</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4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Internship</a:t>
                      </a:r>
                    </a:p>
                  </a:txBody>
                  <a:tcPr marL="17145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83%</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42%</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4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Learning Community</a:t>
                      </a:r>
                    </a:p>
                  </a:txBody>
                  <a:tcPr marL="17145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50%</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9%</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20%</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4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Study Abroad</a:t>
                      </a:r>
                    </a:p>
                  </a:txBody>
                  <a:tcPr marL="17145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35%</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10%</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4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Research with Faculty</a:t>
                      </a:r>
                    </a:p>
                  </a:txBody>
                  <a:tcPr marL="17145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55%</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4%</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20%</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4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Culminating Senior Experience</a:t>
                      </a:r>
                    </a:p>
                  </a:txBody>
                  <a:tcPr marL="17145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85%</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42%</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4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Service-Learning</a:t>
                      </a:r>
                    </a:p>
                  </a:txBody>
                  <a:tcPr marL="17145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62%</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45%</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58%</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Rectangle 1"/>
          <p:cNvSpPr/>
          <p:nvPr/>
        </p:nvSpPr>
        <p:spPr>
          <a:xfrm>
            <a:off x="3276600" y="1905000"/>
            <a:ext cx="1828800" cy="923330"/>
          </a:xfrm>
          <a:prstGeom prst="rect">
            <a:avLst/>
          </a:prstGeom>
        </p:spPr>
        <p:txBody>
          <a:bodyPr wrap="square">
            <a:spAutoFit/>
          </a:bodyPr>
          <a:lstStyle/>
          <a:p>
            <a:pPr lvl="0" algn="ctr" fontAlgn="b"/>
            <a:r>
              <a:rPr lang="en-US" b="1" dirty="0">
                <a:solidFill>
                  <a:srgbClr val="7A1A57"/>
                </a:solidFill>
                <a:cs typeface="Arial" panose="020B0604020202020204" pitchFamily="34" charset="0"/>
              </a:rPr>
              <a:t>Faculty-</a:t>
            </a:r>
            <a:br>
              <a:rPr lang="en-US" b="1" dirty="0">
                <a:solidFill>
                  <a:srgbClr val="7A1A57"/>
                </a:solidFill>
                <a:cs typeface="Arial" panose="020B0604020202020204" pitchFamily="34" charset="0"/>
              </a:rPr>
            </a:br>
            <a:r>
              <a:rPr lang="en-US" b="1" dirty="0">
                <a:solidFill>
                  <a:srgbClr val="7A1A57"/>
                </a:solidFill>
                <a:cs typeface="Arial" panose="020B0604020202020204" pitchFamily="34" charset="0"/>
              </a:rPr>
              <a:t>Very Important or Important</a:t>
            </a:r>
          </a:p>
        </p:txBody>
      </p:sp>
      <p:sp>
        <p:nvSpPr>
          <p:cNvPr id="3" name="Rectangle 2"/>
          <p:cNvSpPr/>
          <p:nvPr/>
        </p:nvSpPr>
        <p:spPr>
          <a:xfrm>
            <a:off x="5207996" y="2173069"/>
            <a:ext cx="1650004" cy="646331"/>
          </a:xfrm>
          <a:prstGeom prst="rect">
            <a:avLst/>
          </a:prstGeom>
        </p:spPr>
        <p:txBody>
          <a:bodyPr wrap="square">
            <a:spAutoFit/>
          </a:bodyPr>
          <a:lstStyle/>
          <a:p>
            <a:pPr algn="ctr"/>
            <a:r>
              <a:rPr lang="en-US" b="1" dirty="0">
                <a:solidFill>
                  <a:srgbClr val="7A1A57"/>
                </a:solidFill>
                <a:cs typeface="Arial" panose="020B0604020202020204" pitchFamily="34" charset="0"/>
              </a:rPr>
              <a:t>First-Year Participation</a:t>
            </a:r>
            <a:endParaRPr lang="en-US" dirty="0"/>
          </a:p>
        </p:txBody>
      </p:sp>
      <p:sp>
        <p:nvSpPr>
          <p:cNvPr id="4" name="Rectangle 3"/>
          <p:cNvSpPr/>
          <p:nvPr/>
        </p:nvSpPr>
        <p:spPr>
          <a:xfrm>
            <a:off x="6858000" y="2173069"/>
            <a:ext cx="1981200" cy="646331"/>
          </a:xfrm>
          <a:prstGeom prst="rect">
            <a:avLst/>
          </a:prstGeom>
        </p:spPr>
        <p:txBody>
          <a:bodyPr wrap="square">
            <a:spAutoFit/>
          </a:bodyPr>
          <a:lstStyle/>
          <a:p>
            <a:pPr lvl="0" algn="ctr" fontAlgn="b"/>
            <a:r>
              <a:rPr lang="en-US" b="1" dirty="0">
                <a:solidFill>
                  <a:srgbClr val="7A1A57"/>
                </a:solidFill>
                <a:cs typeface="Arial" panose="020B0604020202020204" pitchFamily="34" charset="0"/>
              </a:rPr>
              <a:t>Senior </a:t>
            </a:r>
            <a:br>
              <a:rPr lang="en-US" b="1" dirty="0">
                <a:solidFill>
                  <a:srgbClr val="7A1A57"/>
                </a:solidFill>
                <a:cs typeface="Arial" panose="020B0604020202020204" pitchFamily="34" charset="0"/>
              </a:rPr>
            </a:br>
            <a:r>
              <a:rPr lang="en-US" b="1" dirty="0">
                <a:solidFill>
                  <a:srgbClr val="7A1A57"/>
                </a:solidFill>
                <a:cs typeface="Arial" panose="020B0604020202020204" pitchFamily="34" charset="0"/>
              </a:rPr>
              <a:t>Participation</a:t>
            </a:r>
            <a:endParaRPr lang="en-US" b="1" baseline="30000" dirty="0">
              <a:solidFill>
                <a:srgbClr val="7A1A57"/>
              </a:solidFill>
              <a:cs typeface="Arial" panose="020B0604020202020204" pitchFamily="34" charset="0"/>
            </a:endParaRPr>
          </a:p>
        </p:txBody>
      </p:sp>
    </p:spTree>
    <p:extLst>
      <p:ext uri="{BB962C8B-B14F-4D97-AF65-F5344CB8AC3E}">
        <p14:creationId xmlns:p14="http://schemas.microsoft.com/office/powerpoint/2010/main" val="2851698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2505958"/>
            <a:ext cx="7848600" cy="2062103"/>
          </a:xfrm>
          <a:prstGeom prst="rect">
            <a:avLst/>
          </a:prstGeom>
        </p:spPr>
        <p:txBody>
          <a:bodyPr wrap="square">
            <a:spAutoFit/>
          </a:bodyPr>
          <a:lstStyle/>
          <a:p>
            <a:r>
              <a:rPr lang="en-US" sz="3200" b="1" i="1" dirty="0">
                <a:solidFill>
                  <a:srgbClr val="7A1A57"/>
                </a:solidFill>
              </a:rPr>
              <a:t>NSSE’s ultimate goal is not to collect and report data but to help catalyze</a:t>
            </a:r>
          </a:p>
          <a:p>
            <a:r>
              <a:rPr lang="en-US" sz="3200" b="1" i="1" dirty="0">
                <a:solidFill>
                  <a:srgbClr val="7A1A57"/>
                </a:solidFill>
              </a:rPr>
              <a:t>institutions’ data use for improvement in undergraduate education.</a:t>
            </a:r>
          </a:p>
        </p:txBody>
      </p:sp>
      <p:sp>
        <p:nvSpPr>
          <p:cNvPr id="11" name="Rectangle 2"/>
          <p:cNvSpPr>
            <a:spLocks noGrp="1" noChangeArrowheads="1"/>
          </p:cNvSpPr>
          <p:nvPr>
            <p:ph type="title"/>
          </p:nvPr>
        </p:nvSpPr>
        <p:spPr>
          <a:xfrm>
            <a:off x="304800" y="228600"/>
            <a:ext cx="8534400" cy="990600"/>
          </a:xfrm>
        </p:spPr>
        <p:txBody>
          <a:bodyPr/>
          <a:lstStyle/>
          <a:p>
            <a:pPr algn="ctr"/>
            <a:r>
              <a:rPr lang="en-US" altLang="en-US" dirty="0">
                <a:solidFill>
                  <a:schemeClr val="bg1"/>
                </a:solidFill>
                <a:latin typeface="Arial" panose="020B0604020202020204" pitchFamily="34" charset="0"/>
                <a:cs typeface="Arial" panose="020B0604020202020204" pitchFamily="34" charset="0"/>
              </a:rPr>
              <a:t>NSSE’s Ultimate Goal</a:t>
            </a:r>
          </a:p>
        </p:txBody>
      </p:sp>
    </p:spTree>
    <p:extLst>
      <p:ext uri="{BB962C8B-B14F-4D97-AF65-F5344CB8AC3E}">
        <p14:creationId xmlns:p14="http://schemas.microsoft.com/office/powerpoint/2010/main" val="8547512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dirty="0"/>
              <a:t>User Resources and the </a:t>
            </a:r>
            <a:br>
              <a:rPr lang="en-US" altLang="en-US" dirty="0"/>
            </a:br>
            <a:r>
              <a:rPr lang="en-US" altLang="en-US" dirty="0"/>
              <a:t>NSSE Institute</a:t>
            </a:r>
          </a:p>
        </p:txBody>
      </p:sp>
      <p:sp>
        <p:nvSpPr>
          <p:cNvPr id="109571" name="Rectangle 3"/>
          <p:cNvSpPr>
            <a:spLocks noGrp="1" noChangeArrowheads="1"/>
          </p:cNvSpPr>
          <p:nvPr>
            <p:ph sz="half" idx="1"/>
          </p:nvPr>
        </p:nvSpPr>
        <p:spPr/>
        <p:txBody>
          <a:bodyPr/>
          <a:lstStyle/>
          <a:p>
            <a:r>
              <a:rPr lang="en-US" dirty="0"/>
              <a:t>The NSSE Institute for Effective Educational Practice develops user resources and responds to requests for assistance in using student engagement results to improve student learning and institutional effectiveness.</a:t>
            </a:r>
          </a:p>
          <a:p>
            <a:pPr lvl="1"/>
            <a:endParaRPr lang="en-US" altLang="en-US" dirty="0"/>
          </a:p>
        </p:txBody>
      </p:sp>
      <p:sp>
        <p:nvSpPr>
          <p:cNvPr id="3" name="Content Placeholder 2"/>
          <p:cNvSpPr>
            <a:spLocks noGrp="1"/>
          </p:cNvSpPr>
          <p:nvPr>
            <p:ph sz="half" idx="2"/>
          </p:nvPr>
        </p:nvSpPr>
        <p:spPr>
          <a:xfrm>
            <a:off x="0" y="3200400"/>
            <a:ext cx="8839200" cy="2971800"/>
          </a:xfrm>
        </p:spPr>
        <p:txBody>
          <a:bodyPr numCol="2"/>
          <a:lstStyle/>
          <a:p>
            <a:pPr lvl="1"/>
            <a:r>
              <a:rPr lang="en-US" altLang="en-US" dirty="0"/>
              <a:t>Resources: </a:t>
            </a:r>
          </a:p>
          <a:p>
            <a:pPr lvl="2">
              <a:spcBef>
                <a:spcPts val="300"/>
              </a:spcBef>
            </a:pPr>
            <a:r>
              <a:rPr lang="en-US" dirty="0"/>
              <a:t>Free Webinars</a:t>
            </a:r>
          </a:p>
          <a:p>
            <a:pPr lvl="2">
              <a:spcBef>
                <a:spcPts val="300"/>
              </a:spcBef>
            </a:pPr>
            <a:r>
              <a:rPr lang="en-US" dirty="0"/>
              <a:t>Accreditation Toolkits</a:t>
            </a:r>
          </a:p>
          <a:p>
            <a:pPr lvl="2">
              <a:spcBef>
                <a:spcPts val="300"/>
              </a:spcBef>
            </a:pPr>
            <a:r>
              <a:rPr lang="en-US" dirty="0"/>
              <a:t>Guides to Data Use</a:t>
            </a:r>
          </a:p>
          <a:p>
            <a:pPr lvl="2">
              <a:spcBef>
                <a:spcPts val="300"/>
              </a:spcBef>
            </a:pPr>
            <a:r>
              <a:rPr lang="en-US" dirty="0"/>
              <a:t>Lessons from the Field</a:t>
            </a:r>
          </a:p>
          <a:p>
            <a:pPr lvl="2">
              <a:spcBef>
                <a:spcPts val="300"/>
              </a:spcBef>
            </a:pPr>
            <a:r>
              <a:rPr lang="en-US" dirty="0"/>
              <a:t>NSSE Item Campuswide Mapping </a:t>
            </a:r>
          </a:p>
          <a:p>
            <a:pPr lvl="2">
              <a:spcBef>
                <a:spcPts val="300"/>
              </a:spcBef>
            </a:pPr>
            <a:endParaRPr lang="en-US" dirty="0"/>
          </a:p>
          <a:p>
            <a:pPr lvl="2">
              <a:spcBef>
                <a:spcPts val="300"/>
              </a:spcBef>
            </a:pPr>
            <a:endParaRPr lang="en-US" dirty="0"/>
          </a:p>
          <a:p>
            <a:pPr lvl="2">
              <a:spcBef>
                <a:spcPts val="300"/>
              </a:spcBef>
            </a:pPr>
            <a:r>
              <a:rPr lang="en-US" dirty="0"/>
              <a:t>A Pocket Guide to Choosing a College</a:t>
            </a:r>
          </a:p>
          <a:p>
            <a:pPr lvl="2">
              <a:spcBef>
                <a:spcPts val="300"/>
              </a:spcBef>
            </a:pPr>
            <a:r>
              <a:rPr lang="en-US" dirty="0"/>
              <a:t>Tips for More Inclusive Data Sharing and Analysis</a:t>
            </a:r>
          </a:p>
          <a:p>
            <a:pPr lvl="2">
              <a:spcBef>
                <a:spcPts val="300"/>
              </a:spcBef>
            </a:pPr>
            <a:r>
              <a:rPr lang="en-US" dirty="0"/>
              <a:t>A NSSE Data User's Guide: Sense of Belonging </a:t>
            </a:r>
            <a:r>
              <a:rPr lang="en-US" dirty="0">
                <a:solidFill>
                  <a:srgbClr val="7A1A57"/>
                </a:solidFill>
              </a:rPr>
              <a:t>(</a:t>
            </a:r>
            <a:r>
              <a:rPr lang="en-US" i="1" dirty="0">
                <a:solidFill>
                  <a:srgbClr val="7A1A57"/>
                </a:solidFill>
              </a:rPr>
              <a:t>new in 2021!</a:t>
            </a:r>
            <a:r>
              <a:rPr lang="en-US" dirty="0">
                <a:solidFill>
                  <a:srgbClr val="7A1A57"/>
                </a:solidFill>
              </a:rPr>
              <a:t>)</a:t>
            </a:r>
          </a:p>
          <a:p>
            <a:pPr>
              <a:spcBef>
                <a:spcPts val="300"/>
              </a:spcBef>
            </a:pPr>
            <a:endParaRPr lang="en-US" dirty="0"/>
          </a:p>
        </p:txBody>
      </p:sp>
      <p:sp>
        <p:nvSpPr>
          <p:cNvPr id="4" name="Rectangle 3"/>
          <p:cNvSpPr/>
          <p:nvPr/>
        </p:nvSpPr>
        <p:spPr>
          <a:xfrm>
            <a:off x="16276" y="6267020"/>
            <a:ext cx="8210902" cy="400110"/>
          </a:xfrm>
          <a:prstGeom prst="rect">
            <a:avLst/>
          </a:prstGeom>
        </p:spPr>
        <p:txBody>
          <a:bodyPr wrap="none">
            <a:spAutoFit/>
          </a:bodyPr>
          <a:lstStyle/>
          <a:p>
            <a:pPr lvl="1"/>
            <a:r>
              <a:rPr lang="en-US" sz="2000" dirty="0">
                <a:hlinkClick r:id="rId3"/>
              </a:rPr>
              <a:t>nsse.indiana.edu/support-resources/data-results-guides/index.html</a:t>
            </a:r>
            <a:endParaRPr lang="en-US" altLang="en-US" b="1" dirty="0">
              <a:solidFill>
                <a:srgbClr val="417FDD"/>
              </a:solidFill>
            </a:endParaRPr>
          </a:p>
        </p:txBody>
      </p:sp>
    </p:spTree>
    <p:extLst>
      <p:ext uri="{BB962C8B-B14F-4D97-AF65-F5344CB8AC3E}">
        <p14:creationId xmlns:p14="http://schemas.microsoft.com/office/powerpoint/2010/main" val="17931441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dirty="0"/>
              <a:t>A Pocket Guide to </a:t>
            </a:r>
            <a:br>
              <a:rPr lang="en-US" altLang="en-US" dirty="0"/>
            </a:br>
            <a:r>
              <a:rPr lang="en-US" altLang="en-US" dirty="0"/>
              <a:t>Choosing a College</a:t>
            </a:r>
          </a:p>
        </p:txBody>
      </p:sp>
      <p:sp>
        <p:nvSpPr>
          <p:cNvPr id="112643" name="Rectangle 7"/>
          <p:cNvSpPr>
            <a:spLocks noGrp="1" noChangeArrowheads="1"/>
          </p:cNvSpPr>
          <p:nvPr>
            <p:ph sz="half" idx="1"/>
          </p:nvPr>
        </p:nvSpPr>
        <p:spPr>
          <a:xfrm>
            <a:off x="228600" y="1524000"/>
            <a:ext cx="6019800" cy="5181600"/>
          </a:xfrm>
        </p:spPr>
        <p:txBody>
          <a:bodyPr/>
          <a:lstStyle/>
          <a:p>
            <a:r>
              <a:rPr lang="en-US" altLang="en-US" dirty="0"/>
              <a:t>For Students and Families:</a:t>
            </a:r>
          </a:p>
          <a:p>
            <a:pPr lvl="1"/>
            <a:r>
              <a:rPr lang="en-US" altLang="en-US" i="1" dirty="0"/>
              <a:t>A Pocket Guide to Choosing a College</a:t>
            </a:r>
            <a:r>
              <a:rPr lang="en-US" altLang="en-US" dirty="0"/>
              <a:t> gives questions to ask during a campus visit about what matters to learning. </a:t>
            </a:r>
          </a:p>
          <a:p>
            <a:pPr lvl="1"/>
            <a:endParaRPr lang="en-US" altLang="en-US" dirty="0"/>
          </a:p>
          <a:p>
            <a:r>
              <a:rPr lang="en-US" altLang="en-US" dirty="0"/>
              <a:t>For NSSE Institutions:</a:t>
            </a:r>
          </a:p>
          <a:p>
            <a:pPr lvl="1"/>
            <a:r>
              <a:rPr lang="en-US" altLang="en-US" dirty="0"/>
              <a:t>A data report, </a:t>
            </a:r>
            <a:r>
              <a:rPr lang="en-US" altLang="en-US" i="1" dirty="0"/>
              <a:t>NSSE 2022 Answers </a:t>
            </a:r>
            <a:br>
              <a:rPr lang="en-US" altLang="en-US" i="1" dirty="0"/>
            </a:br>
            <a:r>
              <a:rPr lang="en-US" altLang="en-US" i="1" dirty="0"/>
              <a:t>from Students</a:t>
            </a:r>
            <a:r>
              <a:rPr lang="en-US" altLang="en-US" dirty="0"/>
              <a:t> provides results for admissions, orientation, prospective students and families, and </a:t>
            </a:r>
            <a:br>
              <a:rPr lang="en-US" altLang="en-US" dirty="0"/>
            </a:br>
            <a:r>
              <a:rPr lang="en-US" altLang="en-US" dirty="0"/>
              <a:t>campus Web sites.</a:t>
            </a:r>
          </a:p>
          <a:p>
            <a:pPr marL="457200" lvl="2" indent="0">
              <a:buNone/>
            </a:pPr>
            <a:endParaRPr lang="en-US" altLang="en-US" sz="2000" dirty="0"/>
          </a:p>
          <a:p>
            <a:pPr marL="457200" lvl="2">
              <a:buNone/>
            </a:pPr>
            <a:r>
              <a:rPr lang="en-US" altLang="en-US" sz="2000" dirty="0"/>
              <a:t>	* Available in Spanish, and in a mobile version.</a:t>
            </a:r>
          </a:p>
        </p:txBody>
      </p:sp>
      <p:pic>
        <p:nvPicPr>
          <p:cNvPr id="103426" name="Picture 2" descr="Choosing a college" title="Choosing a colle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1822">
            <a:off x="6425924" y="189408"/>
            <a:ext cx="1740452" cy="32322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28" name="Picture 4" descr="Choosing a college, Spanish version" title="Choosing a college, Spanish vers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4117">
            <a:off x="7360965" y="3612657"/>
            <a:ext cx="1636835" cy="30398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30" name="Picture 6" descr="mobile pocket guide 20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7944" y="3487508"/>
            <a:ext cx="142875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4275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SSE logo" title="FSSE logo"/>
          <p:cNvPicPr>
            <a:picLocks noChangeAspect="1"/>
          </p:cNvPicPr>
          <p:nvPr/>
        </p:nvPicPr>
        <p:blipFill>
          <a:blip r:embed="rId3"/>
          <a:stretch>
            <a:fillRect/>
          </a:stretch>
        </p:blipFill>
        <p:spPr>
          <a:xfrm>
            <a:off x="6353174" y="2895600"/>
            <a:ext cx="2562226" cy="1204913"/>
          </a:xfrm>
          <a:prstGeom prst="rect">
            <a:avLst/>
          </a:prstGeom>
        </p:spPr>
      </p:pic>
      <p:pic>
        <p:nvPicPr>
          <p:cNvPr id="113673" name="Picture 9" descr="NSSE_CMYK.tif" title="NSSE Logo"/>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2990851"/>
            <a:ext cx="21669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7" name="Picture 13" descr="BCSSE_CMYK.tif" title="BCSSE Logo"/>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2990851"/>
            <a:ext cx="2500313"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title="FSSE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2822" y="2986722"/>
            <a:ext cx="2167132" cy="891542"/>
          </a:xfrm>
          <a:prstGeom prst="rect">
            <a:avLst/>
          </a:prstGeom>
        </p:spPr>
      </p:pic>
      <p:sp>
        <p:nvSpPr>
          <p:cNvPr id="15" name="Rectangle 2"/>
          <p:cNvSpPr>
            <a:spLocks noGrp="1" noChangeArrowheads="1"/>
          </p:cNvSpPr>
          <p:nvPr>
            <p:ph type="title"/>
          </p:nvPr>
        </p:nvSpPr>
        <p:spPr>
          <a:xfrm>
            <a:off x="738589" y="152400"/>
            <a:ext cx="7772400" cy="1362075"/>
          </a:xfrm>
        </p:spPr>
        <p:txBody>
          <a:bodyPr/>
          <a:lstStyle/>
          <a:p>
            <a:pPr algn="ctr"/>
            <a:r>
              <a:rPr lang="en-US" altLang="en-US" dirty="0">
                <a:solidFill>
                  <a:schemeClr val="bg1"/>
                </a:solidFill>
              </a:rPr>
              <a:t>Using Your NSSE, BCSSE, and FSSE Data</a:t>
            </a:r>
          </a:p>
        </p:txBody>
      </p:sp>
      <p:pic>
        <p:nvPicPr>
          <p:cNvPr id="16" name="Picture 4" descr="Pictures along bottom of page" title="NSSE pictur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7150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Pictures along bottom of page" title="NSSE pictur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71600" y="57150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Pictures along bottom of page" title="NSSE pictures"/>
          <p:cNvPicPr>
            <a:picLocks noChangeAspect="1" noChangeArrowheads="1"/>
          </p:cNvPicPr>
          <p:nvPr/>
        </p:nvPicPr>
        <p:blipFill>
          <a:blip r:embed="rId9" cstate="print">
            <a:extLst>
              <a:ext uri="{28A0092B-C50C-407E-A947-70E740481C1C}">
                <a14:useLocalDpi xmlns:a14="http://schemas.microsoft.com/office/drawing/2010/main" val="0"/>
              </a:ext>
            </a:extLst>
          </a:blip>
          <a:srcRect r="15338"/>
          <a:stretch>
            <a:fillRect/>
          </a:stretch>
        </p:blipFill>
        <p:spPr bwMode="auto">
          <a:xfrm>
            <a:off x="7964488" y="57150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Pictures along bottom of page" title="NSSE pictures"/>
          <p:cNvPicPr>
            <a:picLocks noChangeAspect="1" noChangeArrowheads="1"/>
          </p:cNvPicPr>
          <p:nvPr/>
        </p:nvPicPr>
        <p:blipFill>
          <a:blip r:embed="rId10" cstate="print">
            <a:extLst>
              <a:ext uri="{28A0092B-C50C-407E-A947-70E740481C1C}">
                <a14:useLocalDpi xmlns:a14="http://schemas.microsoft.com/office/drawing/2010/main" val="0"/>
              </a:ext>
            </a:extLst>
          </a:blip>
          <a:srcRect r="28796"/>
          <a:stretch>
            <a:fillRect/>
          </a:stretch>
        </p:blipFill>
        <p:spPr bwMode="auto">
          <a:xfrm>
            <a:off x="3200400" y="57150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descr="Pictures along bottom of page" title="NSSE pictures"/>
          <p:cNvPicPr>
            <a:picLocks noChangeAspect="1" noChangeArrowheads="1"/>
          </p:cNvPicPr>
          <p:nvPr/>
        </p:nvPicPr>
        <p:blipFill>
          <a:blip r:embed="rId11" cstate="print">
            <a:extLst>
              <a:ext uri="{28A0092B-C50C-407E-A947-70E740481C1C}">
                <a14:useLocalDpi xmlns:a14="http://schemas.microsoft.com/office/drawing/2010/main" val="0"/>
              </a:ext>
            </a:extLst>
          </a:blip>
          <a:srcRect l="4189"/>
          <a:stretch>
            <a:fillRect/>
          </a:stretch>
        </p:blipFill>
        <p:spPr bwMode="auto">
          <a:xfrm>
            <a:off x="4495800" y="57150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Pictures along bottom of page" title="NSSE picture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72200" y="57150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8579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dirty="0"/>
              <a:t>Using NSSE, BCSSE, and FSSE Data</a:t>
            </a:r>
          </a:p>
        </p:txBody>
      </p:sp>
      <p:sp>
        <p:nvSpPr>
          <p:cNvPr id="2" name="Content Placeholder 1"/>
          <p:cNvSpPr>
            <a:spLocks noGrp="1"/>
          </p:cNvSpPr>
          <p:nvPr>
            <p:ph sz="half" idx="2"/>
          </p:nvPr>
        </p:nvSpPr>
        <p:spPr>
          <a:xfrm>
            <a:off x="3505200" y="1524000"/>
            <a:ext cx="5334000" cy="5181600"/>
          </a:xfrm>
        </p:spPr>
        <p:txBody>
          <a:bodyPr/>
          <a:lstStyle/>
          <a:p>
            <a:pPr marL="342900" indent="-342900">
              <a:buClr>
                <a:srgbClr val="7A1A57"/>
              </a:buClr>
              <a:buFont typeface="Wingdings" panose="05000000000000000000" pitchFamily="2" charset="2"/>
              <a:buChar char="Ø"/>
            </a:pPr>
            <a:r>
              <a:rPr lang="en-US" dirty="0"/>
              <a:t>It is important for NSSE to document and share ways student engagement results are used.</a:t>
            </a:r>
          </a:p>
          <a:p>
            <a:pPr marL="342900" indent="-342900">
              <a:buClr>
                <a:srgbClr val="7A1A57"/>
              </a:buClr>
              <a:buFont typeface="Wingdings" panose="05000000000000000000" pitchFamily="2" charset="2"/>
              <a:buChar char="Ø"/>
            </a:pPr>
            <a:endParaRPr lang="en-US" dirty="0"/>
          </a:p>
          <a:p>
            <a:pPr marL="342900" indent="-342900">
              <a:buClr>
                <a:srgbClr val="7A1A57"/>
              </a:buClr>
              <a:buFont typeface="Wingdings" panose="05000000000000000000" pitchFamily="2" charset="2"/>
              <a:buChar char="Ø"/>
            </a:pPr>
            <a:r>
              <a:rPr lang="en-US" dirty="0"/>
              <a:t>NSSE results are used across all types of institutions. </a:t>
            </a:r>
          </a:p>
          <a:p>
            <a:pPr marL="342900" indent="-342900">
              <a:buClr>
                <a:srgbClr val="7A1A57"/>
              </a:buClr>
              <a:buFont typeface="Wingdings" panose="05000000000000000000" pitchFamily="2" charset="2"/>
              <a:buChar char="Ø"/>
            </a:pPr>
            <a:endParaRPr lang="en-US" dirty="0"/>
          </a:p>
          <a:p>
            <a:pPr marL="342900" indent="-342900">
              <a:buClr>
                <a:srgbClr val="7A1A57"/>
              </a:buClr>
              <a:buFont typeface="Wingdings" panose="05000000000000000000" pitchFamily="2" charset="2"/>
              <a:buChar char="Ø"/>
            </a:pPr>
            <a:r>
              <a:rPr lang="en-US" dirty="0"/>
              <a:t>The following slides illustrate how NSSE data inform educational policy and practice at specific institutions.</a:t>
            </a:r>
          </a:p>
        </p:txBody>
      </p:sp>
      <p:grpSp>
        <p:nvGrpSpPr>
          <p:cNvPr id="4" name="Group 3" descr="Effective educational practice and improvement" title="Effective educational practice and improvement"/>
          <p:cNvGrpSpPr/>
          <p:nvPr/>
        </p:nvGrpSpPr>
        <p:grpSpPr>
          <a:xfrm>
            <a:off x="457200" y="1600200"/>
            <a:ext cx="2667000" cy="4819650"/>
            <a:chOff x="533400" y="1600200"/>
            <a:chExt cx="2667000" cy="4819650"/>
          </a:xfrm>
        </p:grpSpPr>
        <p:sp>
          <p:nvSpPr>
            <p:cNvPr id="114692" name="AutoShape 7"/>
            <p:cNvSpPr>
              <a:spLocks noChangeArrowheads="1"/>
            </p:cNvSpPr>
            <p:nvPr/>
          </p:nvSpPr>
          <p:spPr bwMode="auto">
            <a:xfrm>
              <a:off x="533400" y="1600200"/>
              <a:ext cx="2667000" cy="2362200"/>
            </a:xfrm>
            <a:prstGeom prst="triangle">
              <a:avLst>
                <a:gd name="adj" fmla="val 50000"/>
              </a:avLst>
            </a:prstGeom>
            <a:solidFill>
              <a:srgbClr val="7A1A57"/>
            </a:solidFill>
            <a:ln w="12700" cap="sq">
              <a:solidFill>
                <a:schemeClr val="tx1"/>
              </a:solidFill>
              <a:miter lim="800000"/>
              <a:headEnd type="none" w="sm" len="sm"/>
              <a:tailEnd type="none" w="sm" len="sm"/>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800" b="1" dirty="0">
                  <a:solidFill>
                    <a:schemeClr val="bg1"/>
                  </a:solidFill>
                  <a:latin typeface="Tahoma" pitchFamily="34" charset="0"/>
                </a:rPr>
                <a:t>Areas of </a:t>
              </a:r>
            </a:p>
            <a:p>
              <a:pPr algn="ctr" eaLnBrk="1" hangingPunct="1">
                <a:spcBef>
                  <a:spcPct val="0"/>
                </a:spcBef>
                <a:buClrTx/>
                <a:buFontTx/>
                <a:buNone/>
              </a:pPr>
              <a:r>
                <a:rPr lang="en-US" altLang="en-US" sz="1800" b="1" dirty="0">
                  <a:solidFill>
                    <a:schemeClr val="bg1"/>
                  </a:solidFill>
                  <a:latin typeface="Tahoma" pitchFamily="34" charset="0"/>
                </a:rPr>
                <a:t>Effective</a:t>
              </a:r>
            </a:p>
            <a:p>
              <a:pPr algn="ctr" eaLnBrk="1" hangingPunct="1">
                <a:spcBef>
                  <a:spcPct val="0"/>
                </a:spcBef>
                <a:buClrTx/>
                <a:buFontTx/>
                <a:buNone/>
              </a:pPr>
              <a:r>
                <a:rPr lang="en-US" altLang="en-US" sz="1800" b="1" dirty="0">
                  <a:solidFill>
                    <a:schemeClr val="bg1"/>
                  </a:solidFill>
                  <a:latin typeface="Tahoma" pitchFamily="34" charset="0"/>
                </a:rPr>
                <a:t>Educational</a:t>
              </a:r>
            </a:p>
            <a:p>
              <a:pPr algn="ctr" eaLnBrk="1" hangingPunct="1">
                <a:spcBef>
                  <a:spcPct val="0"/>
                </a:spcBef>
                <a:buClrTx/>
                <a:buFontTx/>
                <a:buNone/>
              </a:pPr>
              <a:r>
                <a:rPr lang="en-US" altLang="en-US" sz="1800" b="1" dirty="0">
                  <a:solidFill>
                    <a:schemeClr val="bg1"/>
                  </a:solidFill>
                  <a:latin typeface="Tahoma" pitchFamily="34" charset="0"/>
                </a:rPr>
                <a:t>Practice</a:t>
              </a:r>
            </a:p>
          </p:txBody>
        </p:sp>
        <p:sp>
          <p:nvSpPr>
            <p:cNvPr id="114693" name="AutoShape 8"/>
            <p:cNvSpPr>
              <a:spLocks noChangeArrowheads="1"/>
            </p:cNvSpPr>
            <p:nvPr/>
          </p:nvSpPr>
          <p:spPr bwMode="auto">
            <a:xfrm>
              <a:off x="571500" y="4133850"/>
              <a:ext cx="2590800" cy="2286000"/>
            </a:xfrm>
            <a:prstGeom prst="flowChartMerge">
              <a:avLst/>
            </a:prstGeom>
            <a:solidFill>
              <a:srgbClr val="EFAA22"/>
            </a:solidFill>
            <a:ln w="12700" cap="sq">
              <a:solidFill>
                <a:schemeClr val="tx1"/>
              </a:solidFill>
              <a:miter lim="800000"/>
              <a:headEnd type="none" w="sm" len="sm"/>
              <a:tailEnd type="none" w="sm" len="sm"/>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chemeClr val="bg2"/>
                </a:solidFill>
                <a:latin typeface="Tahoma" pitchFamily="34" charset="0"/>
              </a:endParaRPr>
            </a:p>
          </p:txBody>
        </p:sp>
        <p:sp>
          <p:nvSpPr>
            <p:cNvPr id="114694" name="Text Box 9"/>
            <p:cNvSpPr txBox="1">
              <a:spLocks noChangeArrowheads="1"/>
            </p:cNvSpPr>
            <p:nvPr/>
          </p:nvSpPr>
          <p:spPr bwMode="auto">
            <a:xfrm>
              <a:off x="986631" y="4114800"/>
              <a:ext cx="17605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800" b="1" dirty="0">
                  <a:solidFill>
                    <a:srgbClr val="003399"/>
                  </a:solidFill>
                  <a:latin typeface="Tahoma" pitchFamily="34" charset="0"/>
                </a:rPr>
                <a:t>Areas for </a:t>
              </a:r>
              <a:br>
                <a:rPr lang="en-US" altLang="en-US" sz="1800" b="1" dirty="0">
                  <a:solidFill>
                    <a:srgbClr val="003399"/>
                  </a:solidFill>
                  <a:latin typeface="Tahoma" pitchFamily="34" charset="0"/>
                </a:rPr>
              </a:br>
              <a:r>
                <a:rPr lang="en-US" altLang="en-US" sz="1800" b="1" dirty="0">
                  <a:solidFill>
                    <a:srgbClr val="003399"/>
                  </a:solidFill>
                  <a:latin typeface="Tahoma" pitchFamily="34" charset="0"/>
                </a:rPr>
                <a:t>Institutional</a:t>
              </a:r>
            </a:p>
            <a:p>
              <a:pPr algn="ctr" eaLnBrk="1" hangingPunct="1">
                <a:spcBef>
                  <a:spcPct val="0"/>
                </a:spcBef>
                <a:buClrTx/>
                <a:buFontTx/>
                <a:buNone/>
              </a:pPr>
              <a:r>
                <a:rPr lang="en-US" altLang="en-US" sz="1800" b="1" dirty="0">
                  <a:solidFill>
                    <a:srgbClr val="003399"/>
                  </a:solidFill>
                  <a:latin typeface="Tahoma" pitchFamily="34" charset="0"/>
                </a:rPr>
                <a:t>Improvement</a:t>
              </a:r>
            </a:p>
          </p:txBody>
        </p:sp>
      </p:grpSp>
    </p:spTree>
    <p:extLst>
      <p:ext uri="{BB962C8B-B14F-4D97-AF65-F5344CB8AC3E}">
        <p14:creationId xmlns:p14="http://schemas.microsoft.com/office/powerpoint/2010/main" val="1436113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dirty="0"/>
              <a:t>Internal Campus Uses</a:t>
            </a:r>
          </a:p>
        </p:txBody>
      </p:sp>
      <p:sp>
        <p:nvSpPr>
          <p:cNvPr id="115715" name="Rectangle 3"/>
          <p:cNvSpPr>
            <a:spLocks noGrp="1" noChangeArrowheads="1"/>
          </p:cNvSpPr>
          <p:nvPr>
            <p:ph sz="half" idx="1"/>
          </p:nvPr>
        </p:nvSpPr>
        <p:spPr>
          <a:xfrm>
            <a:off x="205581" y="1447800"/>
            <a:ext cx="5119688" cy="5181600"/>
          </a:xfrm>
        </p:spPr>
        <p:txBody>
          <a:bodyPr/>
          <a:lstStyle/>
          <a:p>
            <a:pPr marL="342900" indent="-342900">
              <a:spcAft>
                <a:spcPts val="1000"/>
              </a:spcAft>
              <a:buClr>
                <a:srgbClr val="7A1A57"/>
              </a:buClr>
              <a:buFont typeface="Wingdings" panose="05000000000000000000" pitchFamily="2" charset="2"/>
              <a:buChar char="Ø"/>
            </a:pPr>
            <a:r>
              <a:rPr lang="en-US" altLang="en-US" sz="2000" dirty="0"/>
              <a:t>Share results to encourage dialogue about effective practice</a:t>
            </a:r>
          </a:p>
          <a:p>
            <a:pPr marL="342900" indent="-342900">
              <a:spcAft>
                <a:spcPts val="1000"/>
              </a:spcAft>
              <a:buClr>
                <a:srgbClr val="7A1A57"/>
              </a:buClr>
              <a:buFont typeface="Wingdings" panose="05000000000000000000" pitchFamily="2" charset="2"/>
              <a:buChar char="Ø"/>
            </a:pPr>
            <a:r>
              <a:rPr lang="en-US" altLang="en-US" sz="2000" dirty="0"/>
              <a:t>Explore differences in student </a:t>
            </a:r>
            <a:br>
              <a:rPr lang="en-US" altLang="en-US" sz="2000" dirty="0"/>
            </a:br>
            <a:r>
              <a:rPr lang="en-US" altLang="en-US" sz="2000" dirty="0"/>
              <a:t>engagement between </a:t>
            </a:r>
            <a:br>
              <a:rPr lang="en-US" altLang="en-US" sz="2000" dirty="0"/>
            </a:br>
            <a:r>
              <a:rPr lang="en-US" altLang="en-US" sz="2000" dirty="0"/>
              <a:t>first-years and seniors</a:t>
            </a:r>
          </a:p>
          <a:p>
            <a:pPr marL="342900" indent="-342900">
              <a:spcAft>
                <a:spcPts val="1000"/>
              </a:spcAft>
              <a:buClr>
                <a:srgbClr val="7A1A57"/>
              </a:buClr>
              <a:buFont typeface="Wingdings" panose="05000000000000000000" pitchFamily="2" charset="2"/>
              <a:buChar char="Ø"/>
            </a:pPr>
            <a:r>
              <a:rPr lang="en-US" altLang="en-US" sz="2000" dirty="0"/>
              <a:t>Connect data to campus </a:t>
            </a:r>
            <a:br>
              <a:rPr lang="en-US" altLang="en-US" sz="2000" dirty="0"/>
            </a:br>
            <a:r>
              <a:rPr lang="en-US" altLang="en-US" sz="2000" dirty="0"/>
              <a:t>concerns</a:t>
            </a:r>
          </a:p>
          <a:p>
            <a:pPr marL="342900" indent="-342900">
              <a:spcAft>
                <a:spcPts val="1000"/>
              </a:spcAft>
              <a:buClr>
                <a:srgbClr val="7A1A57"/>
              </a:buClr>
              <a:buFont typeface="Wingdings" panose="05000000000000000000" pitchFamily="2" charset="2"/>
              <a:buChar char="Ø"/>
            </a:pPr>
            <a:r>
              <a:rPr lang="en-US" altLang="en-US" sz="2000" dirty="0"/>
              <a:t>Assess change over time</a:t>
            </a:r>
          </a:p>
          <a:p>
            <a:pPr marL="342900" indent="-342900">
              <a:spcAft>
                <a:spcPts val="1000"/>
              </a:spcAft>
              <a:buClr>
                <a:srgbClr val="7A1A57"/>
              </a:buClr>
              <a:buFont typeface="Wingdings" panose="05000000000000000000" pitchFamily="2" charset="2"/>
              <a:buChar char="Ø"/>
            </a:pPr>
            <a:r>
              <a:rPr lang="en-US" altLang="en-US" sz="2000" dirty="0"/>
              <a:t>Link with other data </a:t>
            </a:r>
            <a:br>
              <a:rPr lang="en-US" altLang="en-US" sz="2000" dirty="0"/>
            </a:br>
            <a:r>
              <a:rPr lang="en-US" altLang="en-US" sz="2000" dirty="0"/>
              <a:t>to test hypotheses, </a:t>
            </a:r>
            <a:br>
              <a:rPr lang="en-US" altLang="en-US" sz="2000" dirty="0"/>
            </a:br>
            <a:r>
              <a:rPr lang="en-US" altLang="en-US" sz="2000" dirty="0"/>
              <a:t>evaluate programs</a:t>
            </a:r>
          </a:p>
          <a:p>
            <a:pPr marL="342900" indent="-342900">
              <a:spcAft>
                <a:spcPts val="1000"/>
              </a:spcAft>
              <a:buClr>
                <a:srgbClr val="7A1A57"/>
              </a:buClr>
              <a:buFont typeface="Wingdings" panose="05000000000000000000" pitchFamily="2" charset="2"/>
              <a:buChar char="Ø"/>
            </a:pPr>
            <a:r>
              <a:rPr lang="en-US" altLang="en-US" sz="2000" dirty="0"/>
              <a:t>Use data to make the case for</a:t>
            </a:r>
            <a:br>
              <a:rPr lang="en-US" altLang="en-US" sz="2000" dirty="0"/>
            </a:br>
            <a:r>
              <a:rPr lang="en-US" altLang="en-US" sz="2000" dirty="0"/>
              <a:t>change in  curricula, </a:t>
            </a:r>
            <a:br>
              <a:rPr lang="en-US" altLang="en-US" sz="2000" dirty="0"/>
            </a:br>
            <a:r>
              <a:rPr lang="en-US" altLang="en-US" sz="2000" dirty="0"/>
              <a:t>instruction, services</a:t>
            </a:r>
          </a:p>
        </p:txBody>
      </p:sp>
      <p:grpSp>
        <p:nvGrpSpPr>
          <p:cNvPr id="2" name="Group 1" descr="Institutional improvement" title="Institutional improvement"/>
          <p:cNvGrpSpPr/>
          <p:nvPr/>
        </p:nvGrpSpPr>
        <p:grpSpPr>
          <a:xfrm>
            <a:off x="3695700" y="2133600"/>
            <a:ext cx="5448300" cy="4356100"/>
            <a:chOff x="3429000" y="2133600"/>
            <a:chExt cx="5448300" cy="4356100"/>
          </a:xfrm>
        </p:grpSpPr>
        <p:sp>
          <p:nvSpPr>
            <p:cNvPr id="56" name="Oval 4"/>
            <p:cNvSpPr>
              <a:spLocks noChangeArrowheads="1"/>
            </p:cNvSpPr>
            <p:nvPr/>
          </p:nvSpPr>
          <p:spPr bwMode="auto">
            <a:xfrm>
              <a:off x="5372100" y="2133600"/>
              <a:ext cx="1600200" cy="838200"/>
            </a:xfrm>
            <a:prstGeom prst="ellipse">
              <a:avLst/>
            </a:prstGeom>
            <a:solidFill>
              <a:schemeClr val="folHlink">
                <a:alpha val="65097"/>
              </a:schemeClr>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200" b="1" dirty="0">
                <a:solidFill>
                  <a:srgbClr val="000080"/>
                </a:solidFill>
                <a:latin typeface="Tahoma" pitchFamily="34" charset="0"/>
              </a:endParaRPr>
            </a:p>
          </p:txBody>
        </p:sp>
        <p:sp>
          <p:nvSpPr>
            <p:cNvPr id="57" name="AutoShape 5"/>
            <p:cNvSpPr>
              <a:spLocks noChangeArrowheads="1"/>
            </p:cNvSpPr>
            <p:nvPr/>
          </p:nvSpPr>
          <p:spPr bwMode="auto">
            <a:xfrm>
              <a:off x="5181600" y="3886200"/>
              <a:ext cx="1981200" cy="685800"/>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2000" b="1" dirty="0">
                  <a:solidFill>
                    <a:srgbClr val="002D62"/>
                  </a:solidFill>
                  <a:latin typeface="Tahoma" pitchFamily="34" charset="0"/>
                </a:rPr>
                <a:t>Institutional</a:t>
              </a:r>
            </a:p>
            <a:p>
              <a:pPr algn="ctr" eaLnBrk="1" hangingPunct="1">
                <a:spcBef>
                  <a:spcPct val="0"/>
                </a:spcBef>
                <a:buClrTx/>
                <a:buFontTx/>
                <a:buNone/>
              </a:pPr>
              <a:r>
                <a:rPr lang="en-US" altLang="en-US" sz="2000" b="1" dirty="0">
                  <a:solidFill>
                    <a:srgbClr val="002D62"/>
                  </a:solidFill>
                  <a:latin typeface="Tahoma" pitchFamily="34" charset="0"/>
                </a:rPr>
                <a:t>Improvement</a:t>
              </a:r>
            </a:p>
          </p:txBody>
        </p:sp>
        <p:sp>
          <p:nvSpPr>
            <p:cNvPr id="58" name="Text Box 6"/>
            <p:cNvSpPr txBox="1">
              <a:spLocks noChangeArrowheads="1"/>
            </p:cNvSpPr>
            <p:nvPr/>
          </p:nvSpPr>
          <p:spPr bwMode="auto">
            <a:xfrm>
              <a:off x="5372100" y="2228850"/>
              <a:ext cx="1600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rgbClr val="333399"/>
                  </a:solidFill>
                  <a:latin typeface="Tahoma" pitchFamily="34" charset="0"/>
                </a:rPr>
                <a:t>Learning</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Communities</a:t>
              </a:r>
            </a:p>
          </p:txBody>
        </p:sp>
        <p:sp>
          <p:nvSpPr>
            <p:cNvPr id="59" name="Oval 7"/>
            <p:cNvSpPr>
              <a:spLocks noChangeArrowheads="1"/>
            </p:cNvSpPr>
            <p:nvPr/>
          </p:nvSpPr>
          <p:spPr bwMode="auto">
            <a:xfrm>
              <a:off x="3898900" y="2578100"/>
              <a:ext cx="1600200" cy="838200"/>
            </a:xfrm>
            <a:prstGeom prst="ellipse">
              <a:avLst/>
            </a:prstGeom>
            <a:solidFill>
              <a:srgbClr val="7A1A57"/>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dirty="0">
                <a:solidFill>
                  <a:schemeClr val="tx1"/>
                </a:solidFill>
                <a:latin typeface="Tahoma" pitchFamily="34" charset="0"/>
              </a:endParaRPr>
            </a:p>
          </p:txBody>
        </p:sp>
        <p:sp>
          <p:nvSpPr>
            <p:cNvPr id="60" name="Oval 8"/>
            <p:cNvSpPr>
              <a:spLocks noChangeArrowheads="1"/>
            </p:cNvSpPr>
            <p:nvPr/>
          </p:nvSpPr>
          <p:spPr bwMode="auto">
            <a:xfrm>
              <a:off x="6871494" y="2578100"/>
              <a:ext cx="1600200" cy="838200"/>
            </a:xfrm>
            <a:prstGeom prst="ellipse">
              <a:avLst/>
            </a:prstGeom>
            <a:solidFill>
              <a:srgbClr val="FFC000"/>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200" dirty="0">
                <a:solidFill>
                  <a:schemeClr val="tx1"/>
                </a:solidFill>
                <a:latin typeface="Tahoma" pitchFamily="34" charset="0"/>
              </a:endParaRPr>
            </a:p>
          </p:txBody>
        </p:sp>
        <p:sp>
          <p:nvSpPr>
            <p:cNvPr id="61" name="Oval 9"/>
            <p:cNvSpPr>
              <a:spLocks noChangeArrowheads="1"/>
            </p:cNvSpPr>
            <p:nvPr/>
          </p:nvSpPr>
          <p:spPr bwMode="auto">
            <a:xfrm>
              <a:off x="3429000" y="3460750"/>
              <a:ext cx="1600200" cy="838200"/>
            </a:xfrm>
            <a:prstGeom prst="ellipse">
              <a:avLst/>
            </a:prstGeom>
            <a:solidFill>
              <a:srgbClr val="417FDD"/>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0080"/>
                </a:solidFill>
                <a:latin typeface="Arial" pitchFamily="34" charset="0"/>
              </a:endParaRPr>
            </a:p>
          </p:txBody>
        </p:sp>
        <p:sp>
          <p:nvSpPr>
            <p:cNvPr id="62" name="Oval 10"/>
            <p:cNvSpPr>
              <a:spLocks noChangeArrowheads="1"/>
            </p:cNvSpPr>
            <p:nvPr/>
          </p:nvSpPr>
          <p:spPr bwMode="auto">
            <a:xfrm>
              <a:off x="7277100" y="3460750"/>
              <a:ext cx="1600200" cy="838200"/>
            </a:xfrm>
            <a:prstGeom prst="ellipse">
              <a:avLst/>
            </a:prstGeom>
            <a:solidFill>
              <a:srgbClr val="417FDD"/>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0080"/>
                </a:solidFill>
                <a:latin typeface="Arial" pitchFamily="34" charset="0"/>
              </a:endParaRPr>
            </a:p>
          </p:txBody>
        </p:sp>
        <p:sp>
          <p:nvSpPr>
            <p:cNvPr id="63" name="Oval 11"/>
            <p:cNvSpPr>
              <a:spLocks noChangeArrowheads="1"/>
            </p:cNvSpPr>
            <p:nvPr/>
          </p:nvSpPr>
          <p:spPr bwMode="auto">
            <a:xfrm>
              <a:off x="3429000" y="4362450"/>
              <a:ext cx="1600200" cy="838200"/>
            </a:xfrm>
            <a:prstGeom prst="ellipse">
              <a:avLst/>
            </a:prstGeom>
            <a:solidFill>
              <a:schemeClr val="folHlink">
                <a:alpha val="65097"/>
              </a:schemeClr>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0080"/>
                </a:solidFill>
                <a:latin typeface="Arial" pitchFamily="34" charset="0"/>
              </a:endParaRPr>
            </a:p>
          </p:txBody>
        </p:sp>
        <p:sp>
          <p:nvSpPr>
            <p:cNvPr id="64" name="Oval 12"/>
            <p:cNvSpPr>
              <a:spLocks noChangeArrowheads="1"/>
            </p:cNvSpPr>
            <p:nvPr/>
          </p:nvSpPr>
          <p:spPr bwMode="auto">
            <a:xfrm>
              <a:off x="7277100" y="4362450"/>
              <a:ext cx="1600200" cy="838200"/>
            </a:xfrm>
            <a:prstGeom prst="ellipse">
              <a:avLst/>
            </a:prstGeom>
            <a:solidFill>
              <a:srgbClr val="7A1A57"/>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dirty="0">
                <a:solidFill>
                  <a:schemeClr val="tx1"/>
                </a:solidFill>
                <a:latin typeface="Tahoma" pitchFamily="34" charset="0"/>
              </a:endParaRPr>
            </a:p>
          </p:txBody>
        </p:sp>
        <p:sp>
          <p:nvSpPr>
            <p:cNvPr id="65" name="Oval 13"/>
            <p:cNvSpPr>
              <a:spLocks noChangeArrowheads="1"/>
            </p:cNvSpPr>
            <p:nvPr/>
          </p:nvSpPr>
          <p:spPr bwMode="auto">
            <a:xfrm>
              <a:off x="3898900" y="5226050"/>
              <a:ext cx="1600200" cy="838200"/>
            </a:xfrm>
            <a:prstGeom prst="ellipse">
              <a:avLst/>
            </a:prstGeom>
            <a:solidFill>
              <a:srgbClr val="FFC000"/>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0080"/>
                </a:solidFill>
                <a:latin typeface="Arial" pitchFamily="34" charset="0"/>
              </a:endParaRPr>
            </a:p>
          </p:txBody>
        </p:sp>
        <p:sp>
          <p:nvSpPr>
            <p:cNvPr id="66" name="Oval 14"/>
            <p:cNvSpPr>
              <a:spLocks noChangeArrowheads="1"/>
            </p:cNvSpPr>
            <p:nvPr/>
          </p:nvSpPr>
          <p:spPr bwMode="auto">
            <a:xfrm>
              <a:off x="6871494" y="5226050"/>
              <a:ext cx="1600200" cy="838200"/>
            </a:xfrm>
            <a:prstGeom prst="ellipse">
              <a:avLst/>
            </a:prstGeom>
            <a:solidFill>
              <a:schemeClr val="folHlink">
                <a:alpha val="65097"/>
              </a:schemeClr>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700" b="1" dirty="0">
                <a:solidFill>
                  <a:srgbClr val="000080"/>
                </a:solidFill>
                <a:latin typeface="Arial" pitchFamily="34" charset="0"/>
              </a:endParaRPr>
            </a:p>
          </p:txBody>
        </p:sp>
        <p:sp>
          <p:nvSpPr>
            <p:cNvPr id="67" name="Oval 15"/>
            <p:cNvSpPr>
              <a:spLocks noChangeArrowheads="1"/>
            </p:cNvSpPr>
            <p:nvPr/>
          </p:nvSpPr>
          <p:spPr bwMode="auto">
            <a:xfrm>
              <a:off x="5372100" y="5651500"/>
              <a:ext cx="1600200" cy="838200"/>
            </a:xfrm>
            <a:prstGeom prst="ellipse">
              <a:avLst/>
            </a:prstGeom>
            <a:solidFill>
              <a:srgbClr val="417FDD"/>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0080"/>
                </a:solidFill>
                <a:latin typeface="Arial" pitchFamily="34" charset="0"/>
              </a:endParaRPr>
            </a:p>
          </p:txBody>
        </p:sp>
        <p:sp>
          <p:nvSpPr>
            <p:cNvPr id="68" name="Text Box 16"/>
            <p:cNvSpPr txBox="1">
              <a:spLocks noChangeArrowheads="1"/>
            </p:cNvSpPr>
            <p:nvPr/>
          </p:nvSpPr>
          <p:spPr bwMode="auto">
            <a:xfrm>
              <a:off x="6970713" y="2584450"/>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rgbClr val="333399"/>
                  </a:solidFill>
                  <a:latin typeface="Tahoma" pitchFamily="34" charset="0"/>
                </a:rPr>
                <a:t>1</a:t>
              </a:r>
              <a:r>
                <a:rPr lang="en-US" altLang="en-US" sz="1600" b="1" baseline="30000" dirty="0">
                  <a:solidFill>
                    <a:srgbClr val="333399"/>
                  </a:solidFill>
                  <a:latin typeface="Tahoma" pitchFamily="34" charset="0"/>
                </a:rPr>
                <a:t>ST</a:t>
              </a:r>
              <a:r>
                <a:rPr lang="en-US" altLang="en-US" sz="1600" b="1" dirty="0">
                  <a:solidFill>
                    <a:srgbClr val="333399"/>
                  </a:solidFill>
                  <a:latin typeface="Tahoma" pitchFamily="34" charset="0"/>
                </a:rPr>
                <a:t>-Year</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 and Senior </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Experience</a:t>
              </a:r>
            </a:p>
          </p:txBody>
        </p:sp>
        <p:sp>
          <p:nvSpPr>
            <p:cNvPr id="69" name="Text Box 17"/>
            <p:cNvSpPr txBox="1">
              <a:spLocks noChangeArrowheads="1"/>
            </p:cNvSpPr>
            <p:nvPr/>
          </p:nvSpPr>
          <p:spPr bwMode="auto">
            <a:xfrm>
              <a:off x="7493794" y="3589338"/>
              <a:ext cx="11668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chemeClr val="bg1"/>
                  </a:solidFill>
                  <a:latin typeface="Tahoma" pitchFamily="34" charset="0"/>
                </a:rPr>
                <a:t>Academic</a:t>
              </a:r>
              <a:br>
                <a:rPr lang="en-US" altLang="en-US" sz="1600" b="1" dirty="0">
                  <a:solidFill>
                    <a:schemeClr val="bg1"/>
                  </a:solidFill>
                  <a:latin typeface="Tahoma" pitchFamily="34" charset="0"/>
                </a:rPr>
              </a:br>
              <a:r>
                <a:rPr lang="en-US" altLang="en-US" sz="1600" b="1" dirty="0">
                  <a:solidFill>
                    <a:schemeClr val="bg1"/>
                  </a:solidFill>
                  <a:latin typeface="Tahoma" pitchFamily="34" charset="0"/>
                </a:rPr>
                <a:t>Affairs</a:t>
              </a:r>
            </a:p>
          </p:txBody>
        </p:sp>
        <p:sp>
          <p:nvSpPr>
            <p:cNvPr id="70" name="Text Box 18"/>
            <p:cNvSpPr txBox="1">
              <a:spLocks noChangeArrowheads="1"/>
            </p:cNvSpPr>
            <p:nvPr/>
          </p:nvSpPr>
          <p:spPr bwMode="auto">
            <a:xfrm>
              <a:off x="7381082" y="4491038"/>
              <a:ext cx="13922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chemeClr val="bg1"/>
                  </a:solidFill>
                  <a:latin typeface="Tahoma" pitchFamily="34" charset="0"/>
                </a:rPr>
                <a:t>Learning</a:t>
              </a:r>
              <a:br>
                <a:rPr lang="en-US" altLang="en-US" sz="1600" b="1" dirty="0">
                  <a:solidFill>
                    <a:schemeClr val="bg1"/>
                  </a:solidFill>
                  <a:latin typeface="Tahoma" pitchFamily="34" charset="0"/>
                </a:rPr>
              </a:br>
              <a:r>
                <a:rPr lang="en-US" altLang="en-US" sz="1600" b="1" dirty="0">
                  <a:solidFill>
                    <a:schemeClr val="bg1"/>
                  </a:solidFill>
                  <a:latin typeface="Tahoma" pitchFamily="34" charset="0"/>
                </a:rPr>
                <a:t>Assessment</a:t>
              </a:r>
            </a:p>
          </p:txBody>
        </p:sp>
        <p:sp>
          <p:nvSpPr>
            <p:cNvPr id="71" name="Text Box 19"/>
            <p:cNvSpPr txBox="1">
              <a:spLocks noChangeArrowheads="1"/>
            </p:cNvSpPr>
            <p:nvPr/>
          </p:nvSpPr>
          <p:spPr bwMode="auto">
            <a:xfrm>
              <a:off x="6900863" y="5354638"/>
              <a:ext cx="15414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rgbClr val="333399"/>
                  </a:solidFill>
                  <a:latin typeface="Tahoma" pitchFamily="34" charset="0"/>
                </a:rPr>
                <a:t>Faculty</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Development</a:t>
              </a:r>
            </a:p>
          </p:txBody>
        </p:sp>
        <p:sp>
          <p:nvSpPr>
            <p:cNvPr id="72" name="Text Box 20"/>
            <p:cNvSpPr txBox="1">
              <a:spLocks noChangeArrowheads="1"/>
            </p:cNvSpPr>
            <p:nvPr/>
          </p:nvSpPr>
          <p:spPr bwMode="auto">
            <a:xfrm>
              <a:off x="5588794" y="5770563"/>
              <a:ext cx="11668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chemeClr val="bg1"/>
                  </a:solidFill>
                  <a:latin typeface="Tahoma" pitchFamily="34" charset="0"/>
                </a:rPr>
                <a:t>Academic</a:t>
              </a:r>
              <a:br>
                <a:rPr lang="en-US" altLang="en-US" sz="1600" b="1" dirty="0">
                  <a:solidFill>
                    <a:schemeClr val="bg1"/>
                  </a:solidFill>
                  <a:latin typeface="Tahoma" pitchFamily="34" charset="0"/>
                </a:rPr>
              </a:br>
              <a:r>
                <a:rPr lang="en-US" altLang="en-US" sz="1600" b="1" dirty="0">
                  <a:solidFill>
                    <a:schemeClr val="bg1"/>
                  </a:solidFill>
                  <a:latin typeface="Tahoma" pitchFamily="34" charset="0"/>
                </a:rPr>
                <a:t>Advising</a:t>
              </a:r>
            </a:p>
          </p:txBody>
        </p:sp>
        <p:sp>
          <p:nvSpPr>
            <p:cNvPr id="73" name="Text Box 21"/>
            <p:cNvSpPr txBox="1">
              <a:spLocks noChangeArrowheads="1"/>
            </p:cNvSpPr>
            <p:nvPr/>
          </p:nvSpPr>
          <p:spPr bwMode="auto">
            <a:xfrm>
              <a:off x="3998913" y="5354638"/>
              <a:ext cx="14001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rgbClr val="333399"/>
                  </a:solidFill>
                  <a:latin typeface="Tahoma" pitchFamily="34" charset="0"/>
                </a:rPr>
                <a:t>Peer</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Comparison</a:t>
              </a:r>
            </a:p>
          </p:txBody>
        </p:sp>
        <p:sp>
          <p:nvSpPr>
            <p:cNvPr id="74" name="Text Box 22"/>
            <p:cNvSpPr txBox="1">
              <a:spLocks noChangeArrowheads="1"/>
            </p:cNvSpPr>
            <p:nvPr/>
          </p:nvSpPr>
          <p:spPr bwMode="auto">
            <a:xfrm>
              <a:off x="3733800" y="4491038"/>
              <a:ext cx="990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rgbClr val="333399"/>
                  </a:solidFill>
                  <a:latin typeface="Tahoma" pitchFamily="34" charset="0"/>
                </a:rPr>
                <a:t>Student</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Affairs</a:t>
              </a:r>
            </a:p>
          </p:txBody>
        </p:sp>
        <p:sp>
          <p:nvSpPr>
            <p:cNvPr id="75" name="Text Box 23"/>
            <p:cNvSpPr txBox="1">
              <a:spLocks noChangeArrowheads="1"/>
            </p:cNvSpPr>
            <p:nvPr/>
          </p:nvSpPr>
          <p:spPr bwMode="auto">
            <a:xfrm>
              <a:off x="3497263" y="3589338"/>
              <a:ext cx="14636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chemeClr val="bg1"/>
                  </a:solidFill>
                  <a:latin typeface="Tahoma" pitchFamily="34" charset="0"/>
                </a:rPr>
                <a:t>Institutional</a:t>
              </a:r>
              <a:br>
                <a:rPr lang="en-US" altLang="en-US" sz="1600" b="1" dirty="0">
                  <a:solidFill>
                    <a:schemeClr val="bg1"/>
                  </a:solidFill>
                  <a:latin typeface="Tahoma" pitchFamily="34" charset="0"/>
                </a:rPr>
              </a:br>
              <a:r>
                <a:rPr lang="en-US" altLang="en-US" sz="1600" b="1" dirty="0">
                  <a:solidFill>
                    <a:schemeClr val="bg1"/>
                  </a:solidFill>
                  <a:latin typeface="Tahoma" pitchFamily="34" charset="0"/>
                </a:rPr>
                <a:t>Research</a:t>
              </a:r>
            </a:p>
          </p:txBody>
        </p:sp>
        <p:sp>
          <p:nvSpPr>
            <p:cNvPr id="76" name="Text Box 24"/>
            <p:cNvSpPr txBox="1">
              <a:spLocks noChangeArrowheads="1"/>
            </p:cNvSpPr>
            <p:nvPr/>
          </p:nvSpPr>
          <p:spPr bwMode="auto">
            <a:xfrm>
              <a:off x="3940175" y="2706688"/>
              <a:ext cx="1517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chemeClr val="bg1"/>
                  </a:solidFill>
                  <a:latin typeface="Tahoma" pitchFamily="34" charset="0"/>
                </a:rPr>
                <a:t>Enrollment</a:t>
              </a:r>
              <a:br>
                <a:rPr lang="en-US" altLang="en-US" sz="1600" b="1" dirty="0">
                  <a:solidFill>
                    <a:schemeClr val="bg1"/>
                  </a:solidFill>
                  <a:latin typeface="Tahoma" pitchFamily="34" charset="0"/>
                </a:rPr>
              </a:br>
              <a:r>
                <a:rPr lang="en-US" altLang="en-US" sz="1600" b="1" dirty="0">
                  <a:solidFill>
                    <a:schemeClr val="bg1"/>
                  </a:solidFill>
                  <a:latin typeface="Tahoma" pitchFamily="34" charset="0"/>
                </a:rPr>
                <a:t>Management</a:t>
              </a:r>
            </a:p>
          </p:txBody>
        </p:sp>
      </p:grpSp>
    </p:spTree>
    <p:extLst>
      <p:ext uri="{BB962C8B-B14F-4D97-AF65-F5344CB8AC3E}">
        <p14:creationId xmlns:p14="http://schemas.microsoft.com/office/powerpoint/2010/main" val="25440346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dirty="0"/>
              <a:t>External Campus Uses</a:t>
            </a:r>
          </a:p>
        </p:txBody>
      </p:sp>
      <p:sp>
        <p:nvSpPr>
          <p:cNvPr id="116739" name="Rectangle 3"/>
          <p:cNvSpPr>
            <a:spLocks noGrp="1" noChangeArrowheads="1"/>
          </p:cNvSpPr>
          <p:nvPr>
            <p:ph sz="half" idx="1"/>
          </p:nvPr>
        </p:nvSpPr>
        <p:spPr>
          <a:xfrm>
            <a:off x="152400" y="1524000"/>
            <a:ext cx="3948907" cy="5257800"/>
          </a:xfrm>
        </p:spPr>
        <p:txBody>
          <a:bodyPr/>
          <a:lstStyle/>
          <a:p>
            <a:pPr marL="342900" indent="-342900">
              <a:spcAft>
                <a:spcPts val="900"/>
              </a:spcAft>
              <a:buClr>
                <a:srgbClr val="7A1A57"/>
              </a:buClr>
              <a:buFont typeface="Wingdings" panose="05000000000000000000" pitchFamily="2" charset="2"/>
              <a:buChar char="Ø"/>
            </a:pPr>
            <a:r>
              <a:rPr lang="en-US" altLang="en-US" sz="2000" dirty="0"/>
              <a:t>Assess status vis-à-vis </a:t>
            </a:r>
            <a:br>
              <a:rPr lang="en-US" altLang="en-US" sz="2000" dirty="0"/>
            </a:br>
            <a:r>
              <a:rPr lang="en-US" altLang="en-US" sz="2000" dirty="0"/>
              <a:t>peers, competitors</a:t>
            </a:r>
          </a:p>
          <a:p>
            <a:pPr marL="342900" indent="-342900">
              <a:spcAft>
                <a:spcPts val="900"/>
              </a:spcAft>
              <a:buClr>
                <a:srgbClr val="7A1A57"/>
              </a:buClr>
              <a:buFont typeface="Wingdings" panose="05000000000000000000" pitchFamily="2" charset="2"/>
              <a:buChar char="Ø"/>
            </a:pPr>
            <a:r>
              <a:rPr lang="en-US" altLang="en-US" sz="2000" dirty="0"/>
              <a:t>Identify, develop, </a:t>
            </a:r>
            <a:br>
              <a:rPr lang="en-US" altLang="en-US" sz="2000" dirty="0"/>
            </a:br>
            <a:r>
              <a:rPr lang="en-US" altLang="en-US" sz="2000" dirty="0"/>
              <a:t>market distinctive </a:t>
            </a:r>
            <a:br>
              <a:rPr lang="en-US" altLang="en-US" sz="2000" dirty="0"/>
            </a:br>
            <a:r>
              <a:rPr lang="en-US" altLang="en-US" sz="2000" dirty="0"/>
              <a:t>competencies</a:t>
            </a:r>
          </a:p>
          <a:p>
            <a:pPr marL="342900" indent="-342900">
              <a:spcAft>
                <a:spcPts val="900"/>
              </a:spcAft>
              <a:buClr>
                <a:srgbClr val="7A1A57"/>
              </a:buClr>
              <a:buFont typeface="Wingdings" panose="05000000000000000000" pitchFamily="2" charset="2"/>
              <a:buChar char="Ø"/>
            </a:pPr>
            <a:r>
              <a:rPr lang="en-US" altLang="en-US" sz="2000" dirty="0"/>
              <a:t>Encourage institutions </a:t>
            </a:r>
            <a:br>
              <a:rPr lang="en-US" altLang="en-US" sz="2000" dirty="0"/>
            </a:br>
            <a:r>
              <a:rPr lang="en-US" altLang="en-US" sz="2000" dirty="0"/>
              <a:t>in a state or consortia to collaborate on shared concerns or interests</a:t>
            </a:r>
          </a:p>
          <a:p>
            <a:pPr marL="342900" indent="-342900">
              <a:spcAft>
                <a:spcPts val="900"/>
              </a:spcAft>
              <a:buClr>
                <a:srgbClr val="7A1A57"/>
              </a:buClr>
              <a:buFont typeface="Wingdings" panose="05000000000000000000" pitchFamily="2" charset="2"/>
              <a:buChar char="Ø"/>
            </a:pPr>
            <a:r>
              <a:rPr lang="en-US" altLang="en-US" sz="2000" dirty="0"/>
              <a:t>Provide evidence of </a:t>
            </a:r>
            <a:br>
              <a:rPr lang="en-US" altLang="en-US" sz="2000" dirty="0"/>
            </a:br>
            <a:r>
              <a:rPr lang="en-US" altLang="en-US" sz="2000" dirty="0"/>
              <a:t>accountability for good </a:t>
            </a:r>
            <a:br>
              <a:rPr lang="en-US" altLang="en-US" sz="2000" dirty="0"/>
            </a:br>
            <a:r>
              <a:rPr lang="en-US" altLang="en-US" sz="2000" dirty="0"/>
              <a:t>processes (while awaiting improvement in outcomes)</a:t>
            </a:r>
          </a:p>
        </p:txBody>
      </p:sp>
      <p:sp>
        <p:nvSpPr>
          <p:cNvPr id="116740" name="Oval 4" descr="Governing boards" title="Governing boards"/>
          <p:cNvSpPr>
            <a:spLocks noChangeArrowheads="1"/>
          </p:cNvSpPr>
          <p:nvPr/>
        </p:nvSpPr>
        <p:spPr bwMode="auto">
          <a:xfrm>
            <a:off x="5435600" y="1735137"/>
            <a:ext cx="1600200" cy="838200"/>
          </a:xfrm>
          <a:prstGeom prst="ellipse">
            <a:avLst/>
          </a:prstGeom>
          <a:solidFill>
            <a:schemeClr val="folHlink">
              <a:alpha val="65097"/>
            </a:schemeClr>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200" b="1" dirty="0">
              <a:solidFill>
                <a:srgbClr val="000080"/>
              </a:solidFill>
              <a:latin typeface="Tahoma" pitchFamily="34" charset="0"/>
            </a:endParaRPr>
          </a:p>
        </p:txBody>
      </p:sp>
      <p:sp>
        <p:nvSpPr>
          <p:cNvPr id="116741" name="AutoShape 5"/>
          <p:cNvSpPr>
            <a:spLocks noChangeArrowheads="1"/>
          </p:cNvSpPr>
          <p:nvPr/>
        </p:nvSpPr>
        <p:spPr bwMode="auto">
          <a:xfrm>
            <a:off x="5245100" y="3430587"/>
            <a:ext cx="1981200" cy="685800"/>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2000" b="1" dirty="0">
                <a:solidFill>
                  <a:srgbClr val="002D62"/>
                </a:solidFill>
                <a:latin typeface="Tahoma" pitchFamily="34" charset="0"/>
              </a:rPr>
              <a:t>Public</a:t>
            </a:r>
            <a:br>
              <a:rPr lang="en-US" altLang="en-US" sz="2000" b="1" dirty="0">
                <a:solidFill>
                  <a:srgbClr val="002D62"/>
                </a:solidFill>
                <a:latin typeface="Tahoma" pitchFamily="34" charset="0"/>
              </a:rPr>
            </a:br>
            <a:r>
              <a:rPr lang="en-US" altLang="en-US" sz="2000" b="1" dirty="0">
                <a:solidFill>
                  <a:srgbClr val="002D62"/>
                </a:solidFill>
                <a:latin typeface="Tahoma" pitchFamily="34" charset="0"/>
              </a:rPr>
              <a:t>Accountability</a:t>
            </a:r>
          </a:p>
        </p:txBody>
      </p:sp>
      <p:sp>
        <p:nvSpPr>
          <p:cNvPr id="116742" name="Oval 6" descr="Parents" title="Parents"/>
          <p:cNvSpPr>
            <a:spLocks noChangeArrowheads="1"/>
          </p:cNvSpPr>
          <p:nvPr/>
        </p:nvSpPr>
        <p:spPr bwMode="auto">
          <a:xfrm>
            <a:off x="3937000" y="2135187"/>
            <a:ext cx="1600200" cy="838200"/>
          </a:xfrm>
          <a:prstGeom prst="ellipse">
            <a:avLst/>
          </a:prstGeom>
          <a:solidFill>
            <a:srgbClr val="417FDD"/>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0080"/>
              </a:solidFill>
              <a:latin typeface="Arial" pitchFamily="34" charset="0"/>
            </a:endParaRPr>
          </a:p>
        </p:txBody>
      </p:sp>
      <p:sp>
        <p:nvSpPr>
          <p:cNvPr id="116743" name="Oval 7" descr="Fund Raising" title="Fund Raising"/>
          <p:cNvSpPr>
            <a:spLocks noChangeArrowheads="1"/>
          </p:cNvSpPr>
          <p:nvPr/>
        </p:nvSpPr>
        <p:spPr bwMode="auto">
          <a:xfrm>
            <a:off x="6908800" y="2135187"/>
            <a:ext cx="1600200" cy="838200"/>
          </a:xfrm>
          <a:prstGeom prst="ellipse">
            <a:avLst/>
          </a:prstGeom>
          <a:solidFill>
            <a:srgbClr val="EFAA22"/>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200" dirty="0">
              <a:solidFill>
                <a:schemeClr val="tx1"/>
              </a:solidFill>
              <a:latin typeface="Tahoma" pitchFamily="34" charset="0"/>
            </a:endParaRPr>
          </a:p>
        </p:txBody>
      </p:sp>
      <p:sp>
        <p:nvSpPr>
          <p:cNvPr id="116744" name="Oval 8" descr="Media" title="Media"/>
          <p:cNvSpPr>
            <a:spLocks noChangeArrowheads="1"/>
          </p:cNvSpPr>
          <p:nvPr/>
        </p:nvSpPr>
        <p:spPr bwMode="auto">
          <a:xfrm>
            <a:off x="3467100" y="3005137"/>
            <a:ext cx="1600200" cy="838200"/>
          </a:xfrm>
          <a:prstGeom prst="ellipse">
            <a:avLst/>
          </a:prstGeom>
          <a:solidFill>
            <a:schemeClr val="folHlink">
              <a:alpha val="65097"/>
            </a:schemeClr>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0080"/>
              </a:solidFill>
              <a:latin typeface="Arial" pitchFamily="34" charset="0"/>
            </a:endParaRPr>
          </a:p>
        </p:txBody>
      </p:sp>
      <p:sp>
        <p:nvSpPr>
          <p:cNvPr id="116745" name="Oval 9" descr="Prospective students" title="Prospective students"/>
          <p:cNvSpPr>
            <a:spLocks noChangeArrowheads="1"/>
          </p:cNvSpPr>
          <p:nvPr/>
        </p:nvSpPr>
        <p:spPr bwMode="auto">
          <a:xfrm>
            <a:off x="7315200" y="3005137"/>
            <a:ext cx="1600200" cy="838200"/>
          </a:xfrm>
          <a:prstGeom prst="ellipse">
            <a:avLst/>
          </a:prstGeom>
          <a:solidFill>
            <a:srgbClr val="417FDD"/>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0080"/>
              </a:solidFill>
              <a:latin typeface="Arial" pitchFamily="34" charset="0"/>
            </a:endParaRPr>
          </a:p>
        </p:txBody>
      </p:sp>
      <p:sp>
        <p:nvSpPr>
          <p:cNvPr id="116746" name="Oval 10" descr="Accrediting bodies" title="Accrediting bodies"/>
          <p:cNvSpPr>
            <a:spLocks noChangeArrowheads="1"/>
          </p:cNvSpPr>
          <p:nvPr/>
        </p:nvSpPr>
        <p:spPr bwMode="auto">
          <a:xfrm>
            <a:off x="3467100" y="3906837"/>
            <a:ext cx="1600200" cy="838200"/>
          </a:xfrm>
          <a:prstGeom prst="ellipse">
            <a:avLst/>
          </a:prstGeom>
          <a:solidFill>
            <a:srgbClr val="7A1A57"/>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0080"/>
              </a:solidFill>
              <a:latin typeface="Arial" pitchFamily="34" charset="0"/>
            </a:endParaRPr>
          </a:p>
        </p:txBody>
      </p:sp>
      <p:sp>
        <p:nvSpPr>
          <p:cNvPr id="116747" name="Oval 11" descr="Alumni" title="Alumni"/>
          <p:cNvSpPr>
            <a:spLocks noChangeArrowheads="1"/>
          </p:cNvSpPr>
          <p:nvPr/>
        </p:nvSpPr>
        <p:spPr bwMode="auto">
          <a:xfrm>
            <a:off x="7315200" y="3906837"/>
            <a:ext cx="1600200" cy="838200"/>
          </a:xfrm>
          <a:prstGeom prst="ellipse">
            <a:avLst/>
          </a:prstGeom>
          <a:solidFill>
            <a:srgbClr val="7A1A57"/>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dirty="0">
              <a:solidFill>
                <a:schemeClr val="tx1"/>
              </a:solidFill>
              <a:latin typeface="Tahoma" pitchFamily="34" charset="0"/>
            </a:endParaRPr>
          </a:p>
        </p:txBody>
      </p:sp>
      <p:sp>
        <p:nvSpPr>
          <p:cNvPr id="116748" name="Oval 12" descr="Accrediting bodies" title="Focus on right things"/>
          <p:cNvSpPr>
            <a:spLocks noChangeArrowheads="1"/>
          </p:cNvSpPr>
          <p:nvPr/>
        </p:nvSpPr>
        <p:spPr bwMode="auto">
          <a:xfrm>
            <a:off x="3937000" y="4770437"/>
            <a:ext cx="1600200" cy="838200"/>
          </a:xfrm>
          <a:prstGeom prst="ellipse">
            <a:avLst/>
          </a:prstGeom>
          <a:solidFill>
            <a:srgbClr val="417FDD"/>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600" b="1" dirty="0">
              <a:solidFill>
                <a:srgbClr val="000080"/>
              </a:solidFill>
              <a:latin typeface="Arial" pitchFamily="34" charset="0"/>
            </a:endParaRPr>
          </a:p>
        </p:txBody>
      </p:sp>
      <p:sp>
        <p:nvSpPr>
          <p:cNvPr id="116749" name="Oval 13" descr="State policy makers" title="State policy makers"/>
          <p:cNvSpPr>
            <a:spLocks noChangeArrowheads="1"/>
          </p:cNvSpPr>
          <p:nvPr/>
        </p:nvSpPr>
        <p:spPr bwMode="auto">
          <a:xfrm>
            <a:off x="6908800" y="4770437"/>
            <a:ext cx="1600200" cy="838200"/>
          </a:xfrm>
          <a:prstGeom prst="ellipse">
            <a:avLst/>
          </a:prstGeom>
          <a:solidFill>
            <a:schemeClr val="folHlink">
              <a:alpha val="65097"/>
            </a:schemeClr>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700" b="1" dirty="0">
              <a:solidFill>
                <a:srgbClr val="000080"/>
              </a:solidFill>
              <a:latin typeface="Arial" pitchFamily="34" charset="0"/>
            </a:endParaRPr>
          </a:p>
        </p:txBody>
      </p:sp>
      <p:sp>
        <p:nvSpPr>
          <p:cNvPr id="116750" name="Oval 14" descr="Performance indicators" title="Performance indicators"/>
          <p:cNvSpPr>
            <a:spLocks noChangeArrowheads="1"/>
          </p:cNvSpPr>
          <p:nvPr/>
        </p:nvSpPr>
        <p:spPr bwMode="auto">
          <a:xfrm>
            <a:off x="5435600" y="5181600"/>
            <a:ext cx="1600200" cy="838200"/>
          </a:xfrm>
          <a:prstGeom prst="ellipse">
            <a:avLst/>
          </a:prstGeom>
          <a:solidFill>
            <a:srgbClr val="EFAA22"/>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chemeClr val="tx1"/>
              </a:solidFill>
              <a:latin typeface="Arial" pitchFamily="34" charset="0"/>
            </a:endParaRPr>
          </a:p>
        </p:txBody>
      </p:sp>
      <p:sp>
        <p:nvSpPr>
          <p:cNvPr id="116751" name="Text Box 15"/>
          <p:cNvSpPr txBox="1">
            <a:spLocks noChangeArrowheads="1"/>
          </p:cNvSpPr>
          <p:nvPr/>
        </p:nvSpPr>
        <p:spPr bwMode="auto">
          <a:xfrm>
            <a:off x="7238206" y="2263775"/>
            <a:ext cx="9413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rgbClr val="333399"/>
                </a:solidFill>
                <a:latin typeface="Tahoma" pitchFamily="34" charset="0"/>
              </a:rPr>
              <a:t>Fund</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Raising</a:t>
            </a:r>
          </a:p>
        </p:txBody>
      </p:sp>
      <p:sp>
        <p:nvSpPr>
          <p:cNvPr id="116752" name="Text Box 16"/>
          <p:cNvSpPr txBox="1">
            <a:spLocks noChangeArrowheads="1"/>
          </p:cNvSpPr>
          <p:nvPr/>
        </p:nvSpPr>
        <p:spPr bwMode="auto">
          <a:xfrm>
            <a:off x="5616575" y="1830387"/>
            <a:ext cx="12382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rgbClr val="333399"/>
                </a:solidFill>
                <a:latin typeface="Tahoma" pitchFamily="34" charset="0"/>
              </a:rPr>
              <a:t>Governing</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Boards</a:t>
            </a:r>
            <a:endParaRPr lang="en-US" altLang="en-US" sz="1600" b="1" dirty="0">
              <a:solidFill>
                <a:srgbClr val="000080"/>
              </a:solidFill>
              <a:latin typeface="Arial" pitchFamily="34" charset="0"/>
            </a:endParaRPr>
          </a:p>
        </p:txBody>
      </p:sp>
      <p:sp>
        <p:nvSpPr>
          <p:cNvPr id="116753" name="Text Box 17"/>
          <p:cNvSpPr txBox="1">
            <a:spLocks noChangeArrowheads="1"/>
          </p:cNvSpPr>
          <p:nvPr/>
        </p:nvSpPr>
        <p:spPr bwMode="auto">
          <a:xfrm>
            <a:off x="7426325" y="3133725"/>
            <a:ext cx="13779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chemeClr val="bg1"/>
                </a:solidFill>
                <a:latin typeface="Tahoma" pitchFamily="34" charset="0"/>
              </a:rPr>
              <a:t>Prospective</a:t>
            </a:r>
            <a:br>
              <a:rPr lang="en-US" altLang="en-US" sz="1600" b="1" dirty="0">
                <a:solidFill>
                  <a:schemeClr val="bg1"/>
                </a:solidFill>
                <a:latin typeface="Tahoma" pitchFamily="34" charset="0"/>
              </a:rPr>
            </a:br>
            <a:r>
              <a:rPr lang="en-US" altLang="en-US" sz="1600" b="1" dirty="0">
                <a:solidFill>
                  <a:schemeClr val="bg1"/>
                </a:solidFill>
                <a:latin typeface="Tahoma" pitchFamily="34" charset="0"/>
              </a:rPr>
              <a:t>Students</a:t>
            </a:r>
          </a:p>
        </p:txBody>
      </p:sp>
      <p:sp>
        <p:nvSpPr>
          <p:cNvPr id="116754" name="Text Box 18"/>
          <p:cNvSpPr txBox="1">
            <a:spLocks noChangeArrowheads="1"/>
          </p:cNvSpPr>
          <p:nvPr/>
        </p:nvSpPr>
        <p:spPr bwMode="auto">
          <a:xfrm>
            <a:off x="7664450" y="4157662"/>
            <a:ext cx="901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chemeClr val="bg1"/>
                </a:solidFill>
                <a:latin typeface="Tahoma" pitchFamily="34" charset="0"/>
              </a:rPr>
              <a:t>Alumni</a:t>
            </a:r>
          </a:p>
        </p:txBody>
      </p:sp>
      <p:sp>
        <p:nvSpPr>
          <p:cNvPr id="116755" name="Text Box 19"/>
          <p:cNvSpPr txBox="1">
            <a:spLocks noChangeArrowheads="1"/>
          </p:cNvSpPr>
          <p:nvPr/>
        </p:nvSpPr>
        <p:spPr bwMode="auto">
          <a:xfrm>
            <a:off x="7060407" y="4776787"/>
            <a:ext cx="12969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rgbClr val="333399"/>
                </a:solidFill>
                <a:latin typeface="Tahoma" pitchFamily="34" charset="0"/>
              </a:rPr>
              <a:t>State</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Policy</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Makers</a:t>
            </a:r>
          </a:p>
        </p:txBody>
      </p:sp>
      <p:sp>
        <p:nvSpPr>
          <p:cNvPr id="116756" name="Text Box 20"/>
          <p:cNvSpPr txBox="1">
            <a:spLocks noChangeArrowheads="1"/>
          </p:cNvSpPr>
          <p:nvPr/>
        </p:nvSpPr>
        <p:spPr bwMode="auto">
          <a:xfrm>
            <a:off x="5488781" y="5305425"/>
            <a:ext cx="14938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rgbClr val="333399"/>
                </a:solidFill>
                <a:latin typeface="Tahoma" pitchFamily="34" charset="0"/>
              </a:rPr>
              <a:t>Performance</a:t>
            </a:r>
            <a:br>
              <a:rPr lang="en-US" altLang="en-US" sz="1600" b="1" dirty="0">
                <a:solidFill>
                  <a:srgbClr val="333399"/>
                </a:solidFill>
                <a:latin typeface="Tahoma" pitchFamily="34" charset="0"/>
              </a:rPr>
            </a:br>
            <a:r>
              <a:rPr lang="en-US" altLang="en-US" sz="1600" b="1" dirty="0">
                <a:solidFill>
                  <a:srgbClr val="333399"/>
                </a:solidFill>
                <a:latin typeface="Tahoma" pitchFamily="34" charset="0"/>
              </a:rPr>
              <a:t>Indicators</a:t>
            </a:r>
          </a:p>
        </p:txBody>
      </p:sp>
      <p:sp>
        <p:nvSpPr>
          <p:cNvPr id="116757" name="Text Box 21"/>
          <p:cNvSpPr txBox="1">
            <a:spLocks noChangeArrowheads="1"/>
          </p:cNvSpPr>
          <p:nvPr/>
        </p:nvSpPr>
        <p:spPr bwMode="auto">
          <a:xfrm>
            <a:off x="3998913" y="4899025"/>
            <a:ext cx="14763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chemeClr val="bg1"/>
                </a:solidFill>
                <a:latin typeface="Tahoma" pitchFamily="34" charset="0"/>
              </a:rPr>
              <a:t>Focus on </a:t>
            </a:r>
            <a:br>
              <a:rPr lang="en-US" altLang="en-US" sz="1600" b="1" dirty="0">
                <a:solidFill>
                  <a:schemeClr val="bg1"/>
                </a:solidFill>
                <a:latin typeface="Tahoma" pitchFamily="34" charset="0"/>
              </a:rPr>
            </a:br>
            <a:r>
              <a:rPr lang="en-US" altLang="en-US" sz="1600" b="1" dirty="0">
                <a:solidFill>
                  <a:schemeClr val="bg1"/>
                </a:solidFill>
                <a:latin typeface="Tahoma" pitchFamily="34" charset="0"/>
              </a:rPr>
              <a:t>Right Things</a:t>
            </a:r>
          </a:p>
        </p:txBody>
      </p:sp>
      <p:sp>
        <p:nvSpPr>
          <p:cNvPr id="116758" name="Text Box 22"/>
          <p:cNvSpPr txBox="1">
            <a:spLocks noChangeArrowheads="1"/>
          </p:cNvSpPr>
          <p:nvPr/>
        </p:nvSpPr>
        <p:spPr bwMode="auto">
          <a:xfrm>
            <a:off x="3594894" y="4035425"/>
            <a:ext cx="13446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chemeClr val="bg1"/>
                </a:solidFill>
                <a:latin typeface="Tahoma" pitchFamily="34" charset="0"/>
              </a:rPr>
              <a:t>Accrediting</a:t>
            </a:r>
            <a:br>
              <a:rPr lang="en-US" altLang="en-US" sz="1600" b="1" dirty="0">
                <a:solidFill>
                  <a:schemeClr val="bg1"/>
                </a:solidFill>
                <a:latin typeface="Tahoma" pitchFamily="34" charset="0"/>
              </a:rPr>
            </a:br>
            <a:r>
              <a:rPr lang="en-US" altLang="en-US" sz="1600" b="1" dirty="0">
                <a:solidFill>
                  <a:schemeClr val="bg1"/>
                </a:solidFill>
                <a:latin typeface="Tahoma" pitchFamily="34" charset="0"/>
              </a:rPr>
              <a:t>Bodies</a:t>
            </a:r>
          </a:p>
        </p:txBody>
      </p:sp>
      <p:sp>
        <p:nvSpPr>
          <p:cNvPr id="116759" name="Text Box 23"/>
          <p:cNvSpPr txBox="1">
            <a:spLocks noChangeArrowheads="1"/>
          </p:cNvSpPr>
          <p:nvPr/>
        </p:nvSpPr>
        <p:spPr bwMode="auto">
          <a:xfrm>
            <a:off x="3867944" y="3255962"/>
            <a:ext cx="798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rgbClr val="333399"/>
                </a:solidFill>
                <a:latin typeface="Tahoma" pitchFamily="34" charset="0"/>
              </a:rPr>
              <a:t>Media</a:t>
            </a:r>
          </a:p>
        </p:txBody>
      </p:sp>
      <p:sp>
        <p:nvSpPr>
          <p:cNvPr id="116760" name="Text Box 24"/>
          <p:cNvSpPr txBox="1">
            <a:spLocks noChangeArrowheads="1"/>
          </p:cNvSpPr>
          <p:nvPr/>
        </p:nvSpPr>
        <p:spPr bwMode="auto">
          <a:xfrm>
            <a:off x="4252913" y="2386012"/>
            <a:ext cx="968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dirty="0">
                <a:solidFill>
                  <a:schemeClr val="bg1"/>
                </a:solidFill>
                <a:latin typeface="Tahoma" pitchFamily="34" charset="0"/>
              </a:rPr>
              <a:t>Parents</a:t>
            </a:r>
          </a:p>
        </p:txBody>
      </p:sp>
    </p:spTree>
    <p:extLst>
      <p:ext uri="{BB962C8B-B14F-4D97-AF65-F5344CB8AC3E}">
        <p14:creationId xmlns:p14="http://schemas.microsoft.com/office/powerpoint/2010/main" val="22120204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990600"/>
          </a:xfrm>
        </p:spPr>
        <p:txBody>
          <a:bodyPr/>
          <a:lstStyle/>
          <a:p>
            <a:r>
              <a:rPr lang="en-US" dirty="0"/>
              <a:t>Supporting NSSE Use in Accreditation</a:t>
            </a:r>
          </a:p>
        </p:txBody>
      </p:sp>
      <p:sp>
        <p:nvSpPr>
          <p:cNvPr id="3" name="Content Placeholder 2"/>
          <p:cNvSpPr>
            <a:spLocks noGrp="1"/>
          </p:cNvSpPr>
          <p:nvPr>
            <p:ph sz="half" idx="1"/>
          </p:nvPr>
        </p:nvSpPr>
        <p:spPr>
          <a:xfrm>
            <a:off x="457200" y="1371600"/>
            <a:ext cx="8610600" cy="1905000"/>
          </a:xfrm>
        </p:spPr>
        <p:txBody>
          <a:bodyPr/>
          <a:lstStyle/>
          <a:p>
            <a:r>
              <a:rPr lang="en-US" dirty="0"/>
              <a:t>NSSE Accreditation Toolkits – Resource tailored to regional and program accreditors </a:t>
            </a:r>
          </a:p>
          <a:p>
            <a:pPr lvl="1"/>
            <a:r>
              <a:rPr lang="en-US" dirty="0"/>
              <a:t>Maps NSSE items to accreditation standards/criteria to support data use in accreditation</a:t>
            </a:r>
          </a:p>
        </p:txBody>
      </p:sp>
      <p:pic>
        <p:nvPicPr>
          <p:cNvPr id="4" name="Picture 3" descr="Items mapped to SACSCOC criteria" title="Items mapped to SACSCOC criteria"/>
          <p:cNvPicPr>
            <a:picLocks noChangeAspect="1"/>
          </p:cNvPicPr>
          <p:nvPr/>
        </p:nvPicPr>
        <p:blipFill rotWithShape="1">
          <a:blip r:embed="rId2"/>
          <a:srcRect b="13760"/>
          <a:stretch/>
        </p:blipFill>
        <p:spPr>
          <a:xfrm>
            <a:off x="304800" y="3048000"/>
            <a:ext cx="8610600" cy="3447062"/>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426720" y="6495062"/>
            <a:ext cx="8953500" cy="338554"/>
          </a:xfrm>
          <a:prstGeom prst="rect">
            <a:avLst/>
          </a:prstGeom>
        </p:spPr>
        <p:txBody>
          <a:bodyPr wrap="square">
            <a:spAutoFit/>
          </a:bodyPr>
          <a:lstStyle/>
          <a:p>
            <a:r>
              <a:rPr lang="en-US" sz="1600" dirty="0">
                <a:hlinkClick r:id="rId3"/>
              </a:rPr>
              <a:t>nsse.indiana.edu/support-resources/data-results-guides/accreditation-toolkits/index.html</a:t>
            </a:r>
            <a:endParaRPr lang="en-US" sz="1600" dirty="0"/>
          </a:p>
        </p:txBody>
      </p:sp>
    </p:spTree>
    <p:extLst>
      <p:ext uri="{BB962C8B-B14F-4D97-AF65-F5344CB8AC3E}">
        <p14:creationId xmlns:p14="http://schemas.microsoft.com/office/powerpoint/2010/main" val="12510046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6700" y="381000"/>
            <a:ext cx="8686800" cy="990600"/>
          </a:xfrm>
        </p:spPr>
        <p:txBody>
          <a:bodyPr/>
          <a:lstStyle/>
          <a:p>
            <a:r>
              <a:rPr lang="en-US" sz="3200" dirty="0"/>
              <a:t>NSSE campus project managers comments about using data for improvement:</a:t>
            </a:r>
            <a:br>
              <a:rPr lang="en-US" b="0" dirty="0"/>
            </a:br>
            <a:endParaRPr lang="en-US" dirty="0"/>
          </a:p>
        </p:txBody>
      </p:sp>
      <p:sp>
        <p:nvSpPr>
          <p:cNvPr id="6" name="Content Placeholder 5"/>
          <p:cNvSpPr>
            <a:spLocks noGrp="1"/>
          </p:cNvSpPr>
          <p:nvPr>
            <p:ph sz="half" idx="1"/>
          </p:nvPr>
        </p:nvSpPr>
        <p:spPr>
          <a:xfrm>
            <a:off x="4213828" y="3447570"/>
            <a:ext cx="4932285" cy="3352800"/>
          </a:xfrm>
        </p:spPr>
        <p:txBody>
          <a:bodyPr/>
          <a:lstStyle/>
          <a:p>
            <a:pPr>
              <a:spcBef>
                <a:spcPts val="600"/>
              </a:spcBef>
            </a:pPr>
            <a:r>
              <a:rPr lang="en-US" i="1" dirty="0">
                <a:solidFill>
                  <a:srgbClr val="7A1A57"/>
                </a:solidFill>
              </a:rPr>
              <a:t>“Our Center for Teaching Excellence led workshops based on discipline area to lead faculty through an examination of their results and to facilitate discussion of how NSSE could be combined with other forms of institutional data to refine curriculum.”</a:t>
            </a:r>
          </a:p>
          <a:p>
            <a:endParaRPr lang="en-US" dirty="0"/>
          </a:p>
        </p:txBody>
      </p:sp>
      <p:sp>
        <p:nvSpPr>
          <p:cNvPr id="7" name="Content Placeholder 6"/>
          <p:cNvSpPr>
            <a:spLocks noGrp="1"/>
          </p:cNvSpPr>
          <p:nvPr>
            <p:ph sz="half" idx="2"/>
          </p:nvPr>
        </p:nvSpPr>
        <p:spPr>
          <a:xfrm>
            <a:off x="76200" y="2873709"/>
            <a:ext cx="4114800" cy="4774403"/>
          </a:xfrm>
        </p:spPr>
        <p:txBody>
          <a:bodyPr/>
          <a:lstStyle/>
          <a:p>
            <a:r>
              <a:rPr lang="en-US" sz="2600" i="1" dirty="0">
                <a:solidFill>
                  <a:schemeClr val="accent6"/>
                </a:solidFill>
              </a:rPr>
              <a:t>“We use selected NSSE items and the Writing module for our SACSCOC Quality Enhancement Plan… and the diversity and inclusion module to assist us with a belonging initiative.”</a:t>
            </a:r>
          </a:p>
        </p:txBody>
      </p:sp>
      <p:pic>
        <p:nvPicPr>
          <p:cNvPr id="105474" name="Picture 2" descr="Quality Enhancement Plan | Morris College">
            <a:extLst>
              <a:ext uri="{FF2B5EF4-FFF2-40B4-BE49-F238E27FC236}">
                <a16:creationId xmlns:a16="http://schemas.microsoft.com/office/drawing/2014/main" id="{9315BDB4-2224-450A-B8F5-E355A63AF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68809"/>
            <a:ext cx="2933700" cy="707691"/>
          </a:xfrm>
          <a:prstGeom prst="rect">
            <a:avLst/>
          </a:prstGeom>
          <a:noFill/>
          <a:extLst>
            <a:ext uri="{909E8E84-426E-40DD-AFC4-6F175D3DCCD1}">
              <a14:hiddenFill xmlns:a14="http://schemas.microsoft.com/office/drawing/2010/main">
                <a:solidFill>
                  <a:srgbClr val="FFFFFF"/>
                </a:solidFill>
              </a14:hiddenFill>
            </a:ext>
          </a:extLst>
        </p:spPr>
      </p:pic>
      <p:pic>
        <p:nvPicPr>
          <p:cNvPr id="105476" name="Picture 4" descr="Center for Teaching and Learning | Lewis-Clark State">
            <a:extLst>
              <a:ext uri="{FF2B5EF4-FFF2-40B4-BE49-F238E27FC236}">
                <a16:creationId xmlns:a16="http://schemas.microsoft.com/office/drawing/2014/main" id="{E78204C3-FFD2-4897-8761-BA4623EABD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500" b="19685"/>
          <a:stretch/>
        </p:blipFill>
        <p:spPr bwMode="auto">
          <a:xfrm>
            <a:off x="5181600" y="1447801"/>
            <a:ext cx="3124200" cy="198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92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fade">
                                      <p:cBhvr>
                                        <p:cTn id="7" dur="500"/>
                                        <p:tgtEl>
                                          <p:spTgt spid="1054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5476"/>
                                        </p:tgtEl>
                                        <p:attrNameLst>
                                          <p:attrName>style.visibility</p:attrName>
                                        </p:attrNameLst>
                                      </p:cBhvr>
                                      <p:to>
                                        <p:strVal val="visible"/>
                                      </p:to>
                                    </p:set>
                                    <p:animEffect transition="in" filter="fade">
                                      <p:cBhvr>
                                        <p:cTn id="15" dur="500"/>
                                        <p:tgtEl>
                                          <p:spTgt spid="10547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dirty="0"/>
              <a:t>Seven Principles of Good Practice in Undergraduate Education</a:t>
            </a:r>
          </a:p>
        </p:txBody>
      </p:sp>
      <p:sp>
        <p:nvSpPr>
          <p:cNvPr id="1542147" name="Rectangle 3"/>
          <p:cNvSpPr>
            <a:spLocks noGrp="1" noChangeArrowheads="1"/>
          </p:cNvSpPr>
          <p:nvPr>
            <p:ph type="body" idx="1"/>
          </p:nvPr>
        </p:nvSpPr>
        <p:spPr>
          <a:xfrm>
            <a:off x="457200" y="1600200"/>
            <a:ext cx="4876800" cy="5105400"/>
          </a:xfrm>
        </p:spPr>
        <p:txBody>
          <a:bodyPr/>
          <a:lstStyle/>
          <a:p>
            <a:r>
              <a:rPr lang="en-US" altLang="en-US" dirty="0"/>
              <a:t>Student-faculty contact</a:t>
            </a:r>
          </a:p>
          <a:p>
            <a:r>
              <a:rPr lang="en-US" altLang="en-US" dirty="0"/>
              <a:t>Active learning</a:t>
            </a:r>
          </a:p>
          <a:p>
            <a:r>
              <a:rPr lang="en-US" altLang="en-US" dirty="0"/>
              <a:t>Prompt feedback</a:t>
            </a:r>
          </a:p>
          <a:p>
            <a:r>
              <a:rPr lang="en-US" altLang="en-US" dirty="0"/>
              <a:t>Time on task</a:t>
            </a:r>
          </a:p>
          <a:p>
            <a:r>
              <a:rPr lang="en-US" altLang="en-US" dirty="0"/>
              <a:t>High expectations</a:t>
            </a:r>
          </a:p>
          <a:p>
            <a:r>
              <a:rPr lang="en-US" altLang="en-US" dirty="0"/>
              <a:t>Experiences with diversity</a:t>
            </a:r>
          </a:p>
          <a:p>
            <a:r>
              <a:rPr lang="en-US" altLang="en-US" dirty="0"/>
              <a:t>Cooperation among students</a:t>
            </a:r>
          </a:p>
        </p:txBody>
      </p:sp>
      <p:pic>
        <p:nvPicPr>
          <p:cNvPr id="62468" name="Picture 5" descr="Professor helping a student" title="Professor helping a stud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752600"/>
            <a:ext cx="4114800"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Box 4"/>
          <p:cNvSpPr txBox="1">
            <a:spLocks noChangeArrowheads="1"/>
          </p:cNvSpPr>
          <p:nvPr/>
        </p:nvSpPr>
        <p:spPr bwMode="auto">
          <a:xfrm>
            <a:off x="609600" y="5791200"/>
            <a:ext cx="7924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eaLnBrk="1" hangingPunct="1">
              <a:spcBef>
                <a:spcPct val="0"/>
              </a:spcBef>
              <a:buClrTx/>
              <a:buFontTx/>
              <a:buNone/>
            </a:pPr>
            <a:r>
              <a:rPr lang="en-US" altLang="en-US" sz="1200" dirty="0">
                <a:solidFill>
                  <a:srgbClr val="7A1A57"/>
                </a:solidFill>
                <a:latin typeface="Arial" panose="020B0604020202020204" pitchFamily="34" charset="0"/>
                <a:cs typeface="Arial" panose="020B0604020202020204" pitchFamily="34" charset="0"/>
              </a:rPr>
              <a:t>Chickering, A. W. &amp; Gamson, Z. F. (1987). </a:t>
            </a:r>
            <a:r>
              <a:rPr lang="en-US" altLang="en-US" sz="1200" i="1" dirty="0">
                <a:solidFill>
                  <a:srgbClr val="7A1A57"/>
                </a:solidFill>
                <a:latin typeface="Arial" panose="020B0604020202020204" pitchFamily="34" charset="0"/>
                <a:cs typeface="Arial" panose="020B0604020202020204" pitchFamily="34" charset="0"/>
              </a:rPr>
              <a:t>Seven principles for good practice in undergraduate education.</a:t>
            </a:r>
            <a:r>
              <a:rPr lang="en-US" altLang="en-US" sz="1200" dirty="0">
                <a:solidFill>
                  <a:srgbClr val="7A1A57"/>
                </a:solidFill>
                <a:latin typeface="Arial" panose="020B0604020202020204" pitchFamily="34" charset="0"/>
                <a:cs typeface="Arial" panose="020B0604020202020204" pitchFamily="34" charset="0"/>
              </a:rPr>
              <a:t> AAHE: Bulletin, 39 (7), 3-7;  </a:t>
            </a:r>
            <a:r>
              <a:rPr lang="en-US" sz="1200" dirty="0" err="1">
                <a:solidFill>
                  <a:srgbClr val="7A1A57"/>
                </a:solidFill>
                <a:latin typeface="Arial" panose="020B0604020202020204" pitchFamily="34" charset="0"/>
                <a:cs typeface="Arial" panose="020B0604020202020204" pitchFamily="34" charset="0"/>
              </a:rPr>
              <a:t>Siering</a:t>
            </a:r>
            <a:r>
              <a:rPr lang="en-US" sz="1200" dirty="0">
                <a:solidFill>
                  <a:srgbClr val="7A1A57"/>
                </a:solidFill>
                <a:latin typeface="Arial" panose="020B0604020202020204" pitchFamily="34" charset="0"/>
                <a:cs typeface="Arial" panose="020B0604020202020204" pitchFamily="34" charset="0"/>
              </a:rPr>
              <a:t>,</a:t>
            </a:r>
            <a:r>
              <a:rPr lang="en-US" sz="1200" b="0" i="0" dirty="0">
                <a:solidFill>
                  <a:srgbClr val="7A1A57"/>
                </a:solidFill>
                <a:effectLst/>
                <a:latin typeface="Arial" panose="020B0604020202020204" pitchFamily="34" charset="0"/>
                <a:cs typeface="Arial" panose="020B0604020202020204" pitchFamily="34" charset="0"/>
              </a:rPr>
              <a:t> G. (2020). </a:t>
            </a:r>
            <a:r>
              <a:rPr lang="en-US" sz="1200" b="0" i="1" dirty="0">
                <a:solidFill>
                  <a:srgbClr val="7A1A57"/>
                </a:solidFill>
                <a:effectLst/>
                <a:latin typeface="Arial" panose="020B0604020202020204" pitchFamily="34" charset="0"/>
                <a:cs typeface="Arial" panose="020B0604020202020204" pitchFamily="34" charset="0"/>
              </a:rPr>
              <a:t>Applying Chickering’s 7 Principles to Remote Learning </a:t>
            </a:r>
            <a:r>
              <a:rPr lang="en-US" sz="1200" dirty="0">
                <a:solidFill>
                  <a:srgbClr val="7A1A57"/>
                </a:solidFill>
                <a:latin typeface="Arial" panose="020B0604020202020204" pitchFamily="34" charset="0"/>
                <a:cs typeface="Arial" panose="020B0604020202020204" pitchFamily="34" charset="0"/>
                <a:hlinkClick r:id="rId4"/>
              </a:rPr>
              <a:t>https://blogs.iu.edu/citl/2020/09/16/seven-principles/</a:t>
            </a:r>
            <a:endParaRPr lang="en-US" altLang="en-US" sz="1200" dirty="0">
              <a:solidFill>
                <a:srgbClr val="7A1A57"/>
              </a:solidFill>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42147">
                                            <p:txEl>
                                              <p:pRg st="0" end="0"/>
                                            </p:txEl>
                                          </p:spTgt>
                                        </p:tgtEl>
                                        <p:attrNameLst>
                                          <p:attrName>style.visibility</p:attrName>
                                        </p:attrNameLst>
                                      </p:cBhvr>
                                      <p:to>
                                        <p:strVal val="visible"/>
                                      </p:to>
                                    </p:set>
                                    <p:anim calcmode="lin" valueType="num">
                                      <p:cBhvr additive="base">
                                        <p:cTn id="7" dur="500" fill="hold"/>
                                        <p:tgtEl>
                                          <p:spTgt spid="1542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4214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42147">
                                            <p:txEl>
                                              <p:pRg st="1" end="1"/>
                                            </p:txEl>
                                          </p:spTgt>
                                        </p:tgtEl>
                                        <p:attrNameLst>
                                          <p:attrName>style.visibility</p:attrName>
                                        </p:attrNameLst>
                                      </p:cBhvr>
                                      <p:to>
                                        <p:strVal val="visible"/>
                                      </p:to>
                                    </p:set>
                                    <p:anim calcmode="lin" valueType="num">
                                      <p:cBhvr additive="base">
                                        <p:cTn id="12" dur="500" fill="hold"/>
                                        <p:tgtEl>
                                          <p:spTgt spid="154214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4214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542147">
                                            <p:txEl>
                                              <p:pRg st="2" end="2"/>
                                            </p:txEl>
                                          </p:spTgt>
                                        </p:tgtEl>
                                        <p:attrNameLst>
                                          <p:attrName>style.visibility</p:attrName>
                                        </p:attrNameLst>
                                      </p:cBhvr>
                                      <p:to>
                                        <p:strVal val="visible"/>
                                      </p:to>
                                    </p:set>
                                    <p:anim calcmode="lin" valueType="num">
                                      <p:cBhvr additive="base">
                                        <p:cTn id="17" dur="500" fill="hold"/>
                                        <p:tgtEl>
                                          <p:spTgt spid="154214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42147">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542147">
                                            <p:txEl>
                                              <p:pRg st="3" end="3"/>
                                            </p:txEl>
                                          </p:spTgt>
                                        </p:tgtEl>
                                        <p:attrNameLst>
                                          <p:attrName>style.visibility</p:attrName>
                                        </p:attrNameLst>
                                      </p:cBhvr>
                                      <p:to>
                                        <p:strVal val="visible"/>
                                      </p:to>
                                    </p:set>
                                    <p:anim calcmode="lin" valueType="num">
                                      <p:cBhvr additive="base">
                                        <p:cTn id="22" dur="500" fill="hold"/>
                                        <p:tgtEl>
                                          <p:spTgt spid="154214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42147">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542147">
                                            <p:txEl>
                                              <p:pRg st="4" end="4"/>
                                            </p:txEl>
                                          </p:spTgt>
                                        </p:tgtEl>
                                        <p:attrNameLst>
                                          <p:attrName>style.visibility</p:attrName>
                                        </p:attrNameLst>
                                      </p:cBhvr>
                                      <p:to>
                                        <p:strVal val="visible"/>
                                      </p:to>
                                    </p:set>
                                    <p:anim calcmode="lin" valueType="num">
                                      <p:cBhvr additive="base">
                                        <p:cTn id="27" dur="500" fill="hold"/>
                                        <p:tgtEl>
                                          <p:spTgt spid="154214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42147">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42147">
                                            <p:txEl>
                                              <p:pRg st="5" end="5"/>
                                            </p:txEl>
                                          </p:spTgt>
                                        </p:tgtEl>
                                        <p:attrNameLst>
                                          <p:attrName>style.visibility</p:attrName>
                                        </p:attrNameLst>
                                      </p:cBhvr>
                                      <p:to>
                                        <p:strVal val="visible"/>
                                      </p:to>
                                    </p:set>
                                    <p:anim calcmode="lin" valueType="num">
                                      <p:cBhvr additive="base">
                                        <p:cTn id="32" dur="500" fill="hold"/>
                                        <p:tgtEl>
                                          <p:spTgt spid="154214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42147">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542147">
                                            <p:txEl>
                                              <p:pRg st="6" end="6"/>
                                            </p:txEl>
                                          </p:spTgt>
                                        </p:tgtEl>
                                        <p:attrNameLst>
                                          <p:attrName>style.visibility</p:attrName>
                                        </p:attrNameLst>
                                      </p:cBhvr>
                                      <p:to>
                                        <p:strVal val="visible"/>
                                      </p:to>
                                    </p:set>
                                    <p:anim calcmode="lin" valueType="num">
                                      <p:cBhvr additive="base">
                                        <p:cTn id="37" dur="500" fill="hold"/>
                                        <p:tgtEl>
                                          <p:spTgt spid="154214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421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214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dirty="0"/>
              <a:t>Example of Data Use: </a:t>
            </a:r>
            <a:br>
              <a:rPr lang="en-US" altLang="en-US" dirty="0"/>
            </a:br>
            <a:r>
              <a:rPr lang="en-US" altLang="en-US" dirty="0"/>
              <a:t>Increasing Academic Challenge</a:t>
            </a:r>
          </a:p>
        </p:txBody>
      </p:sp>
      <p:sp>
        <p:nvSpPr>
          <p:cNvPr id="117763" name="Rectangle 3"/>
          <p:cNvSpPr>
            <a:spLocks noGrp="1" noChangeArrowheads="1"/>
          </p:cNvSpPr>
          <p:nvPr>
            <p:ph sz="half" idx="1"/>
          </p:nvPr>
        </p:nvSpPr>
        <p:spPr>
          <a:xfrm>
            <a:off x="228600" y="1524000"/>
            <a:ext cx="7772400" cy="5181600"/>
          </a:xfrm>
        </p:spPr>
        <p:txBody>
          <a:bodyPr/>
          <a:lstStyle/>
          <a:p>
            <a:r>
              <a:rPr lang="en-US" altLang="en-US" dirty="0"/>
              <a:t>UNIVERSITY OF MARY WASHINGTON</a:t>
            </a:r>
          </a:p>
          <a:p>
            <a:r>
              <a:rPr lang="en-US" altLang="en-US" dirty="0"/>
              <a:t>Finding: </a:t>
            </a:r>
          </a:p>
          <a:p>
            <a:pPr lvl="1"/>
            <a:r>
              <a:rPr lang="en-US" altLang="en-US" dirty="0"/>
              <a:t>First-year students perceived UMW </a:t>
            </a:r>
            <a:br>
              <a:rPr lang="en-US" altLang="en-US" dirty="0"/>
            </a:br>
            <a:r>
              <a:rPr lang="en-US" altLang="en-US" dirty="0"/>
              <a:t>contributes less in areas of writing </a:t>
            </a:r>
            <a:br>
              <a:rPr lang="en-US" altLang="en-US" dirty="0"/>
            </a:br>
            <a:r>
              <a:rPr lang="en-US" altLang="en-US" dirty="0"/>
              <a:t>and integration of ideas.</a:t>
            </a:r>
          </a:p>
          <a:p>
            <a:r>
              <a:rPr lang="en-US" altLang="en-US" dirty="0"/>
              <a:t>Action: </a:t>
            </a:r>
          </a:p>
          <a:p>
            <a:pPr lvl="1"/>
            <a:r>
              <a:rPr lang="en-US" altLang="en-US" dirty="0"/>
              <a:t>Faculty authored SACS Quality </a:t>
            </a:r>
            <a:br>
              <a:rPr lang="en-US" altLang="en-US" dirty="0"/>
            </a:br>
            <a:r>
              <a:rPr lang="en-US" altLang="en-US" dirty="0"/>
              <a:t>Enhancement Plan (QEP) established </a:t>
            </a:r>
            <a:br>
              <a:rPr lang="en-US" altLang="en-US" dirty="0"/>
            </a:br>
            <a:r>
              <a:rPr lang="en-US" altLang="en-US" dirty="0"/>
              <a:t>uniform and measurable learning </a:t>
            </a:r>
            <a:br>
              <a:rPr lang="en-US" altLang="en-US" dirty="0"/>
            </a:br>
            <a:r>
              <a:rPr lang="en-US" altLang="en-US" dirty="0"/>
              <a:t>outcomes for all First-Year Seminars. Academic learning centers developed online learning modules for students in information literacy, writing proficiency, and oral communication. </a:t>
            </a:r>
          </a:p>
        </p:txBody>
      </p:sp>
      <p:pic>
        <p:nvPicPr>
          <p:cNvPr id="9" name="Picture 5" descr="student at Austin College" title="student at Austin Colleg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400800" y="1557528"/>
            <a:ext cx="2385753"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65262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en-US" dirty="0"/>
              <a:t>Example of Data Use: </a:t>
            </a:r>
            <a:br>
              <a:rPr lang="en-US" altLang="en-US" dirty="0"/>
            </a:br>
            <a:r>
              <a:rPr lang="en-US" altLang="en-US" dirty="0"/>
              <a:t>Enriching the First-Year Experience</a:t>
            </a:r>
          </a:p>
        </p:txBody>
      </p:sp>
      <p:sp>
        <p:nvSpPr>
          <p:cNvPr id="5" name="Content Placeholder 4"/>
          <p:cNvSpPr>
            <a:spLocks noGrp="1"/>
          </p:cNvSpPr>
          <p:nvPr>
            <p:ph sz="half" idx="2"/>
          </p:nvPr>
        </p:nvSpPr>
        <p:spPr>
          <a:xfrm>
            <a:off x="3657600" y="1524000"/>
            <a:ext cx="5486400" cy="5181600"/>
          </a:xfrm>
        </p:spPr>
        <p:txBody>
          <a:bodyPr/>
          <a:lstStyle/>
          <a:p>
            <a:r>
              <a:rPr lang="en-US" altLang="en-US" dirty="0"/>
              <a:t>SOUTHERN CONNECTICUT STATE UNIVERSITY</a:t>
            </a:r>
          </a:p>
          <a:p>
            <a:r>
              <a:rPr lang="en-US" altLang="en-US" dirty="0"/>
              <a:t>Finding: </a:t>
            </a:r>
          </a:p>
          <a:p>
            <a:pPr lvl="1"/>
            <a:r>
              <a:rPr lang="en-US" altLang="en-US" dirty="0"/>
              <a:t>Various data collected from BCSSE predicted graduation outcomes including difficulty with time management and talking with university staff about career plans.</a:t>
            </a:r>
          </a:p>
          <a:p>
            <a:r>
              <a:rPr lang="en-US" altLang="en-US" dirty="0"/>
              <a:t>Action: </a:t>
            </a:r>
          </a:p>
          <a:p>
            <a:pPr lvl="1"/>
            <a:r>
              <a:rPr lang="en-US" altLang="en-US" dirty="0"/>
              <a:t>Created Academic Success Center and modified academic programs, policies, and instruction in order to advance student centeredness.</a:t>
            </a:r>
          </a:p>
        </p:txBody>
      </p:sp>
      <p:pic>
        <p:nvPicPr>
          <p:cNvPr id="10" name="Picture 5" descr="Students at Cal State LA" title="Students at Cal State LA"/>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590800"/>
            <a:ext cx="3276600" cy="2136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20671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en-US" dirty="0"/>
              <a:t>Example of Data Use: </a:t>
            </a:r>
            <a:br>
              <a:rPr lang="en-US" altLang="en-US" dirty="0"/>
            </a:br>
            <a:r>
              <a:rPr lang="en-US" altLang="en-US" dirty="0"/>
              <a:t>Enriching High-Impact Practices</a:t>
            </a:r>
          </a:p>
        </p:txBody>
      </p:sp>
      <p:pic>
        <p:nvPicPr>
          <p:cNvPr id="6" name="Content Placeholder 5" descr="Student teacher in classroom from Elon University" title="Student teacher in classroom from Elon University"/>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68531" y="3810000"/>
            <a:ext cx="3670069" cy="2439785"/>
          </a:xfrm>
          <a:prstGeom prst="rect">
            <a:avLst/>
          </a:prstGeom>
          <a:ln>
            <a:noFill/>
          </a:ln>
          <a:effectLst>
            <a:outerShdw blurRad="292100" dist="139700" dir="2700000" algn="tl" rotWithShape="0">
              <a:srgbClr val="333333">
                <a:alpha val="65000"/>
              </a:srgbClr>
            </a:outerShdw>
          </a:effectLst>
        </p:spPr>
      </p:pic>
      <p:sp>
        <p:nvSpPr>
          <p:cNvPr id="2" name="Content Placeholder 1"/>
          <p:cNvSpPr>
            <a:spLocks noGrp="1"/>
          </p:cNvSpPr>
          <p:nvPr>
            <p:ph sz="half" idx="2"/>
          </p:nvPr>
        </p:nvSpPr>
        <p:spPr>
          <a:xfrm>
            <a:off x="228600" y="1524000"/>
            <a:ext cx="8610600" cy="5105400"/>
          </a:xfrm>
        </p:spPr>
        <p:txBody>
          <a:bodyPr/>
          <a:lstStyle/>
          <a:p>
            <a:r>
              <a:rPr lang="en-US" altLang="en-US" dirty="0"/>
              <a:t>CARLOW UNIVERSITY	</a:t>
            </a:r>
          </a:p>
          <a:p>
            <a:r>
              <a:rPr lang="en-US" altLang="en-US" dirty="0"/>
              <a:t>Finding: </a:t>
            </a:r>
          </a:p>
          <a:p>
            <a:pPr lvl="1"/>
            <a:r>
              <a:rPr lang="en-US" altLang="en-US" dirty="0"/>
              <a:t>High-impact practice participation rates were lower than peer institutions. </a:t>
            </a:r>
          </a:p>
          <a:p>
            <a:pPr marL="4400550" indent="-285750"/>
            <a:r>
              <a:rPr lang="en-US" altLang="en-US" dirty="0"/>
              <a:t>Action: </a:t>
            </a:r>
          </a:p>
          <a:p>
            <a:pPr marL="4400550" lvl="1"/>
            <a:r>
              <a:rPr lang="en-US" altLang="en-US" dirty="0"/>
              <a:t>Five HIPs were added to or expanded within the core curriculum (writing intensive curriculum, capstone courses, service-learning, internships, and research with faculty).</a:t>
            </a:r>
          </a:p>
        </p:txBody>
      </p:sp>
    </p:spTree>
    <p:extLst>
      <p:ext uri="{BB962C8B-B14F-4D97-AF65-F5344CB8AC3E}">
        <p14:creationId xmlns:p14="http://schemas.microsoft.com/office/powerpoint/2010/main" val="15677934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304800" y="228600"/>
            <a:ext cx="8839200" cy="990600"/>
          </a:xfrm>
        </p:spPr>
        <p:txBody>
          <a:bodyPr/>
          <a:lstStyle/>
          <a:p>
            <a:r>
              <a:rPr lang="en-US" altLang="en-US" dirty="0"/>
              <a:t>Example of Data Use: </a:t>
            </a:r>
            <a:br>
              <a:rPr lang="en-US" altLang="en-US" dirty="0"/>
            </a:br>
            <a:r>
              <a:rPr lang="en-US" altLang="en-US" dirty="0"/>
              <a:t>Supportive Environment and Retention</a:t>
            </a:r>
          </a:p>
        </p:txBody>
      </p:sp>
      <p:sp>
        <p:nvSpPr>
          <p:cNvPr id="121859" name="Rectangle 3"/>
          <p:cNvSpPr>
            <a:spLocks noGrp="1" noChangeArrowheads="1"/>
          </p:cNvSpPr>
          <p:nvPr>
            <p:ph sz="half" idx="1"/>
          </p:nvPr>
        </p:nvSpPr>
        <p:spPr>
          <a:xfrm>
            <a:off x="228600" y="1524000"/>
            <a:ext cx="8458200" cy="5181600"/>
          </a:xfrm>
        </p:spPr>
        <p:txBody>
          <a:bodyPr/>
          <a:lstStyle/>
          <a:p>
            <a:r>
              <a:rPr lang="en-US" altLang="en-US" dirty="0"/>
              <a:t>CALIFORNIA STATE UNIVERSITY, SAN BERNADINO</a:t>
            </a:r>
          </a:p>
          <a:p>
            <a:r>
              <a:rPr lang="en-US" altLang="en-US" dirty="0"/>
              <a:t>Finding: </a:t>
            </a:r>
          </a:p>
          <a:p>
            <a:pPr lvl="1"/>
            <a:r>
              <a:rPr lang="en-US" altLang="en-US" dirty="0"/>
              <a:t>Campus living environment affects graduation and retention rates, as do student characteristics.</a:t>
            </a:r>
          </a:p>
          <a:p>
            <a:r>
              <a:rPr lang="en-US" altLang="en-US" dirty="0"/>
              <a:t>Action: </a:t>
            </a:r>
          </a:p>
          <a:p>
            <a:pPr lvl="1"/>
            <a:r>
              <a:rPr lang="en-US" altLang="en-US" dirty="0"/>
              <a:t>NSSE data used </a:t>
            </a:r>
            <a:r>
              <a:rPr lang="en-US" dirty="0"/>
              <a:t>to determine </a:t>
            </a:r>
            <a:br>
              <a:rPr lang="en-US" dirty="0"/>
            </a:br>
            <a:r>
              <a:rPr lang="en-US" dirty="0"/>
              <a:t>which campus housing practices</a:t>
            </a:r>
            <a:br>
              <a:rPr lang="en-US" dirty="0"/>
            </a:br>
            <a:r>
              <a:rPr lang="en-US" dirty="0"/>
              <a:t>have the most impact on student</a:t>
            </a:r>
            <a:br>
              <a:rPr lang="en-US" dirty="0"/>
            </a:br>
            <a:r>
              <a:rPr lang="en-US" dirty="0"/>
              <a:t>learning and success. NSSE also </a:t>
            </a:r>
            <a:br>
              <a:rPr lang="en-US" dirty="0"/>
            </a:br>
            <a:r>
              <a:rPr lang="en-US" dirty="0"/>
              <a:t>gives insight into populations of </a:t>
            </a:r>
            <a:br>
              <a:rPr lang="en-US" dirty="0"/>
            </a:br>
            <a:r>
              <a:rPr lang="en-US" dirty="0"/>
              <a:t>students who face unique </a:t>
            </a:r>
            <a:br>
              <a:rPr lang="en-US" dirty="0"/>
            </a:br>
            <a:r>
              <a:rPr lang="en-US" dirty="0"/>
              <a:t>challenges that other surveys </a:t>
            </a:r>
            <a:br>
              <a:rPr lang="en-US" dirty="0"/>
            </a:br>
            <a:r>
              <a:rPr lang="en-US" dirty="0"/>
              <a:t>may not capture. </a:t>
            </a:r>
            <a:endParaRPr lang="en-US" altLang="en-US" dirty="0"/>
          </a:p>
        </p:txBody>
      </p:sp>
      <p:pic>
        <p:nvPicPr>
          <p:cNvPr id="9" name="Picture 5" descr="Students at Sweet Briar College" title="Students at Sweet Briar Colleg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733800"/>
            <a:ext cx="3529986"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0978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US" dirty="0"/>
              <a:t>Example of Data Use: </a:t>
            </a:r>
            <a:br>
              <a:rPr lang="en-US" altLang="en-US" dirty="0"/>
            </a:br>
            <a:r>
              <a:rPr lang="en-US" altLang="en-US" dirty="0"/>
              <a:t>Faculty and Staff Development</a:t>
            </a:r>
          </a:p>
        </p:txBody>
      </p:sp>
      <p:sp>
        <p:nvSpPr>
          <p:cNvPr id="5" name="Content Placeholder 4"/>
          <p:cNvSpPr>
            <a:spLocks noGrp="1"/>
          </p:cNvSpPr>
          <p:nvPr>
            <p:ph sz="half" idx="2"/>
          </p:nvPr>
        </p:nvSpPr>
        <p:spPr>
          <a:xfrm>
            <a:off x="228600" y="1524000"/>
            <a:ext cx="8610600" cy="5181600"/>
          </a:xfrm>
        </p:spPr>
        <p:txBody>
          <a:bodyPr/>
          <a:lstStyle/>
          <a:p>
            <a:r>
              <a:rPr lang="en-US" dirty="0"/>
              <a:t>UNIVERSITY of SAN DIEGO</a:t>
            </a:r>
          </a:p>
          <a:p>
            <a:r>
              <a:rPr lang="en-US" dirty="0"/>
              <a:t>Finding: </a:t>
            </a:r>
          </a:p>
          <a:p>
            <a:pPr lvl="1"/>
            <a:r>
              <a:rPr lang="en-US" dirty="0"/>
              <a:t>Greater emphasis needed on information literacy in the core curriculum.</a:t>
            </a:r>
          </a:p>
          <a:p>
            <a:pPr marL="4171950"/>
            <a:endParaRPr lang="en-US" dirty="0"/>
          </a:p>
          <a:p>
            <a:pPr marL="4171950"/>
            <a:r>
              <a:rPr lang="en-US" dirty="0"/>
              <a:t>Action: </a:t>
            </a:r>
          </a:p>
          <a:p>
            <a:pPr marL="4629150" lvl="1"/>
            <a:r>
              <a:rPr lang="en-US" dirty="0"/>
              <a:t>Faculty, staff, and librarians developed new resources and curricular offerings to address these skills in students’ first year. </a:t>
            </a:r>
          </a:p>
          <a:p>
            <a:pPr marL="4171950"/>
            <a:endParaRPr lang="en-US" dirty="0"/>
          </a:p>
        </p:txBody>
      </p:sp>
      <p:pic>
        <p:nvPicPr>
          <p:cNvPr id="9" name="Picture 5" descr="Student and instructor at Agnes Scott" title="Student and instructor at Agnes Scott"/>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273756" y="3962400"/>
            <a:ext cx="3810000" cy="25412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9162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en-US" dirty="0"/>
              <a:t>Example of Data Use: </a:t>
            </a:r>
            <a:br>
              <a:rPr lang="en-US" altLang="en-US" dirty="0"/>
            </a:br>
            <a:r>
              <a:rPr lang="en-US" altLang="en-US" dirty="0"/>
              <a:t>Foster Collaboration and Focus</a:t>
            </a:r>
          </a:p>
        </p:txBody>
      </p:sp>
      <p:sp>
        <p:nvSpPr>
          <p:cNvPr id="123907" name="Rectangle 3"/>
          <p:cNvSpPr>
            <a:spLocks noGrp="1" noChangeArrowheads="1"/>
          </p:cNvSpPr>
          <p:nvPr>
            <p:ph sz="half" idx="1"/>
          </p:nvPr>
        </p:nvSpPr>
        <p:spPr>
          <a:xfrm>
            <a:off x="228600" y="1524000"/>
            <a:ext cx="5105400" cy="5181600"/>
          </a:xfrm>
        </p:spPr>
        <p:txBody>
          <a:bodyPr/>
          <a:lstStyle/>
          <a:p>
            <a:r>
              <a:rPr lang="en-US" altLang="en-US" dirty="0"/>
              <a:t>BIOLA UNIVERSITY</a:t>
            </a:r>
          </a:p>
          <a:p>
            <a:r>
              <a:rPr lang="en-US" altLang="en-US" dirty="0"/>
              <a:t>Finding: </a:t>
            </a:r>
          </a:p>
          <a:p>
            <a:pPr lvl="1"/>
            <a:r>
              <a:rPr lang="en-US" altLang="en-US" dirty="0"/>
              <a:t>Early results showed lower NSSE scores on an Engagement Indicator than desired.</a:t>
            </a:r>
          </a:p>
          <a:p>
            <a:r>
              <a:rPr lang="en-US" altLang="en-US" dirty="0"/>
              <a:t>Action: </a:t>
            </a:r>
          </a:p>
          <a:p>
            <a:pPr lvl="1"/>
            <a:r>
              <a:rPr lang="en-US" altLang="en-US" dirty="0"/>
              <a:t>Additional analyses were conducted and results disaggregated by student characteristics. Faculty offered additional training on classroom practices.</a:t>
            </a:r>
          </a:p>
        </p:txBody>
      </p:sp>
      <p:pic>
        <p:nvPicPr>
          <p:cNvPr id="9" name="Picture 5" descr="Student and instructor at University of Tampa" title="Student and instructor at University of Tampa"/>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057400"/>
            <a:ext cx="3092335" cy="2926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6860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Data Use Examples </a:t>
            </a:r>
            <a:br>
              <a:rPr lang="en-US" dirty="0"/>
            </a:br>
            <a:r>
              <a:rPr lang="en-US" dirty="0"/>
              <a:t>and Resources</a:t>
            </a:r>
          </a:p>
        </p:txBody>
      </p:sp>
      <p:sp>
        <p:nvSpPr>
          <p:cNvPr id="3" name="Content Placeholder 2"/>
          <p:cNvSpPr>
            <a:spLocks noGrp="1"/>
          </p:cNvSpPr>
          <p:nvPr>
            <p:ph sz="half" idx="1"/>
          </p:nvPr>
        </p:nvSpPr>
        <p:spPr>
          <a:xfrm>
            <a:off x="152400" y="1371600"/>
            <a:ext cx="4419600" cy="5181600"/>
          </a:xfrm>
        </p:spPr>
        <p:txBody>
          <a:bodyPr/>
          <a:lstStyle/>
          <a:p>
            <a:pPr marL="342900" indent="-342900">
              <a:spcAft>
                <a:spcPts val="1000"/>
              </a:spcAft>
              <a:buClr>
                <a:srgbClr val="7A1A57"/>
              </a:buClr>
              <a:buFont typeface="Wingdings" panose="05000000000000000000" pitchFamily="2" charset="2"/>
              <a:buChar char="Ø"/>
            </a:pPr>
            <a:r>
              <a:rPr lang="en-US" i="1" dirty="0"/>
              <a:t>Lessons from the Field</a:t>
            </a:r>
            <a:r>
              <a:rPr lang="en-US" dirty="0"/>
              <a:t> is instructive as institutions seek to move from data to action</a:t>
            </a:r>
          </a:p>
          <a:p>
            <a:pPr marL="342900" indent="-342900">
              <a:spcAft>
                <a:spcPts val="1000"/>
              </a:spcAft>
              <a:buClr>
                <a:srgbClr val="7A1A57"/>
              </a:buClr>
              <a:buFont typeface="Wingdings" panose="05000000000000000000" pitchFamily="2" charset="2"/>
              <a:buChar char="Ø"/>
            </a:pPr>
            <a:r>
              <a:rPr lang="en-US" dirty="0"/>
              <a:t>Searchable database for examples of NSSE, FSSE, and BCSSE use</a:t>
            </a:r>
          </a:p>
          <a:p>
            <a:pPr marL="342900" indent="-342900">
              <a:spcAft>
                <a:spcPts val="1000"/>
              </a:spcAft>
              <a:buClr>
                <a:srgbClr val="7A1A57"/>
              </a:buClr>
              <a:buFont typeface="Wingdings" panose="05000000000000000000" pitchFamily="2" charset="2"/>
              <a:buChar char="Ø"/>
            </a:pPr>
            <a:r>
              <a:rPr lang="en-US" dirty="0"/>
              <a:t>Making NSSE Results Public </a:t>
            </a:r>
          </a:p>
          <a:p>
            <a:pPr marL="342900" indent="-342900">
              <a:spcAft>
                <a:spcPts val="1000"/>
              </a:spcAft>
              <a:buClr>
                <a:srgbClr val="7A1A57"/>
              </a:buClr>
              <a:buFont typeface="Wingdings" panose="05000000000000000000" pitchFamily="2" charset="2"/>
              <a:buChar char="Ø"/>
            </a:pPr>
            <a:r>
              <a:rPr lang="en-US" dirty="0"/>
              <a:t>Guidelines for Display </a:t>
            </a:r>
            <a:br>
              <a:rPr lang="en-US" dirty="0"/>
            </a:br>
            <a:r>
              <a:rPr lang="en-US" dirty="0"/>
              <a:t>of NSSE Results</a:t>
            </a:r>
          </a:p>
        </p:txBody>
      </p:sp>
      <p:sp>
        <p:nvSpPr>
          <p:cNvPr id="6" name="Rectangle 5"/>
          <p:cNvSpPr/>
          <p:nvPr/>
        </p:nvSpPr>
        <p:spPr>
          <a:xfrm>
            <a:off x="37211" y="6196429"/>
            <a:ext cx="9128125" cy="646331"/>
          </a:xfrm>
          <a:prstGeom prst="rect">
            <a:avLst/>
          </a:prstGeom>
        </p:spPr>
        <p:txBody>
          <a:bodyPr wrap="square">
            <a:spAutoFit/>
          </a:bodyPr>
          <a:lstStyle/>
          <a:p>
            <a:pPr algn="ctr"/>
            <a:r>
              <a:rPr lang="en-US" dirty="0">
                <a:hlinkClick r:id="rId2"/>
              </a:rPr>
              <a:t>nsse.indiana.edu/support-resources/how-institutions-use-nsse-fsse-bcsse-data/lessons-from-the-field/index.html</a:t>
            </a:r>
            <a:endParaRPr lang="en-US" b="1" dirty="0">
              <a:solidFill>
                <a:srgbClr val="417FDD"/>
              </a:solidFill>
            </a:endParaRPr>
          </a:p>
        </p:txBody>
      </p:sp>
      <p:pic>
        <p:nvPicPr>
          <p:cNvPr id="5" name="Picture 4" descr="Lessons from the field, volume 3" title="Lessons from the field, volume 3"/>
          <p:cNvPicPr>
            <a:picLocks noChangeAspect="1"/>
          </p:cNvPicPr>
          <p:nvPr/>
        </p:nvPicPr>
        <p:blipFill>
          <a:blip r:embed="rId3"/>
          <a:stretch>
            <a:fillRect/>
          </a:stretch>
        </p:blipFill>
        <p:spPr>
          <a:xfrm rot="184381">
            <a:off x="6378439" y="2728780"/>
            <a:ext cx="2609526" cy="3375746"/>
          </a:xfrm>
          <a:prstGeom prst="rect">
            <a:avLst/>
          </a:prstGeom>
          <a:ln>
            <a:noFill/>
          </a:ln>
          <a:effectLst>
            <a:outerShdw blurRad="292100" dist="139700" dir="2700000" algn="tl" rotWithShape="0">
              <a:srgbClr val="333333">
                <a:alpha val="65000"/>
              </a:srgbClr>
            </a:outerShdw>
          </a:effectLst>
        </p:spPr>
      </p:pic>
      <p:pic>
        <p:nvPicPr>
          <p:cNvPr id="4" name="Picture 3" descr="Lessons from the field, volume 4" title="Lessons from the field, volume 4"/>
          <p:cNvPicPr>
            <a:picLocks noChangeAspect="1"/>
          </p:cNvPicPr>
          <p:nvPr/>
        </p:nvPicPr>
        <p:blipFill>
          <a:blip r:embed="rId4"/>
          <a:stretch>
            <a:fillRect/>
          </a:stretch>
        </p:blipFill>
        <p:spPr>
          <a:xfrm rot="21347955">
            <a:off x="4855729" y="824525"/>
            <a:ext cx="2750556" cy="3502779"/>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5C28827D-0B6D-47C2-A82A-3F1D38A645A2}"/>
              </a:ext>
            </a:extLst>
          </p:cNvPr>
          <p:cNvPicPr>
            <a:picLocks noChangeAspect="1"/>
          </p:cNvPicPr>
          <p:nvPr/>
        </p:nvPicPr>
        <p:blipFill>
          <a:blip r:embed="rId5"/>
          <a:stretch>
            <a:fillRect/>
          </a:stretch>
        </p:blipFill>
        <p:spPr>
          <a:xfrm rot="297971">
            <a:off x="4276582" y="2684598"/>
            <a:ext cx="2633232" cy="3464107"/>
          </a:xfrm>
          <a:prstGeom prst="rect">
            <a:avLst/>
          </a:prstGeom>
          <a:ln>
            <a:solidFill>
              <a:schemeClr val="accent2"/>
            </a:solidFill>
          </a:ln>
        </p:spPr>
      </p:pic>
    </p:spTree>
    <p:extLst>
      <p:ext uri="{BB962C8B-B14F-4D97-AF65-F5344CB8AC3E}">
        <p14:creationId xmlns:p14="http://schemas.microsoft.com/office/powerpoint/2010/main" val="179717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for Using NSSE Results</a:t>
            </a:r>
          </a:p>
        </p:txBody>
      </p:sp>
      <p:sp>
        <p:nvSpPr>
          <p:cNvPr id="5" name="Content Placeholder 4"/>
          <p:cNvSpPr>
            <a:spLocks noGrp="1"/>
          </p:cNvSpPr>
          <p:nvPr>
            <p:ph idx="1"/>
          </p:nvPr>
        </p:nvSpPr>
        <p:spPr>
          <a:xfrm>
            <a:off x="265043" y="1394791"/>
            <a:ext cx="8763000" cy="4416425"/>
          </a:xfrm>
        </p:spPr>
        <p:txBody>
          <a:bodyPr/>
          <a:lstStyle/>
          <a:p>
            <a:pPr marL="463550" indent="-463550">
              <a:spcBef>
                <a:spcPts val="0"/>
              </a:spcBef>
              <a:spcAft>
                <a:spcPts val="0"/>
              </a:spcAft>
            </a:pPr>
            <a:r>
              <a:rPr lang="en-US" sz="2800" b="0" dirty="0"/>
              <a:t>1. Form a NSSE committee, team, or task force to provide representation &amp; leadership</a:t>
            </a:r>
          </a:p>
          <a:p>
            <a:pPr marL="463550" indent="-463550">
              <a:spcBef>
                <a:spcPts val="0"/>
              </a:spcBef>
              <a:spcAft>
                <a:spcPts val="0"/>
              </a:spcAft>
            </a:pPr>
            <a:r>
              <a:rPr lang="en-US" sz="2800" b="0" dirty="0"/>
              <a:t>2. Disseminate NSSE results widely throughout the campus to stimulate interest and inspire action</a:t>
            </a:r>
          </a:p>
          <a:p>
            <a:pPr marL="463550" indent="-463550">
              <a:spcBef>
                <a:spcPts val="0"/>
              </a:spcBef>
              <a:spcAft>
                <a:spcPts val="0"/>
              </a:spcAft>
            </a:pPr>
            <a:r>
              <a:rPr lang="en-US" sz="2800" b="0" dirty="0"/>
              <a:t>3. Share NSSE results at the department level to increase involvement of faculty</a:t>
            </a:r>
          </a:p>
          <a:p>
            <a:pPr marL="463550" indent="-463550">
              <a:spcBef>
                <a:spcPts val="0"/>
              </a:spcBef>
              <a:spcAft>
                <a:spcPts val="0"/>
              </a:spcAft>
            </a:pPr>
            <a:r>
              <a:rPr lang="en-US" sz="2800" b="0" dirty="0"/>
              <a:t>4. Link NSSE data to other data sources to validate findings</a:t>
            </a:r>
          </a:p>
          <a:p>
            <a:pPr marL="463550" indent="-463550">
              <a:spcBef>
                <a:spcPts val="0"/>
              </a:spcBef>
              <a:spcAft>
                <a:spcPts val="0"/>
              </a:spcAft>
            </a:pPr>
            <a:r>
              <a:rPr lang="en-US" sz="2800" b="0" dirty="0"/>
              <a:t>5. Post NSSE results on your institutional website to enhance communication &amp; promote transparency</a:t>
            </a:r>
          </a:p>
        </p:txBody>
      </p:sp>
    </p:spTree>
    <p:extLst>
      <p:ext uri="{BB962C8B-B14F-4D97-AF65-F5344CB8AC3E}">
        <p14:creationId xmlns:p14="http://schemas.microsoft.com/office/powerpoint/2010/main" val="22074061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304800" y="228600"/>
            <a:ext cx="8534400" cy="990600"/>
          </a:xfrm>
        </p:spPr>
        <p:txBody>
          <a:bodyPr/>
          <a:lstStyle/>
          <a:p>
            <a:pPr marL="0" indent="0" algn="ctr">
              <a:buNone/>
            </a:pPr>
            <a:r>
              <a:rPr lang="en-US" dirty="0">
                <a:solidFill>
                  <a:schemeClr val="bg1"/>
                </a:solidFill>
              </a:rPr>
              <a:t>Questions &amp; Discussion</a:t>
            </a:r>
          </a:p>
        </p:txBody>
      </p:sp>
    </p:spTree>
    <p:extLst>
      <p:ext uri="{BB962C8B-B14F-4D97-AF65-F5344CB8AC3E}">
        <p14:creationId xmlns:p14="http://schemas.microsoft.com/office/powerpoint/2010/main" val="101320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Text Box 5"/>
          <p:cNvSpPr txBox="1">
            <a:spLocks noChangeArrowheads="1"/>
          </p:cNvSpPr>
          <p:nvPr/>
        </p:nvSpPr>
        <p:spPr bwMode="auto">
          <a:xfrm>
            <a:off x="0" y="6521450"/>
            <a:ext cx="247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eaLnBrk="1" hangingPunct="1">
              <a:spcBef>
                <a:spcPct val="0"/>
              </a:spcBef>
              <a:buClrTx/>
              <a:buFontTx/>
              <a:buNone/>
            </a:pPr>
            <a:r>
              <a:rPr lang="en-US" altLang="en-US" sz="1600" b="1" dirty="0">
                <a:solidFill>
                  <a:schemeClr val="tx1"/>
                </a:solidFill>
                <a:latin typeface="Tahoma" pitchFamily="34" charset="0"/>
              </a:rPr>
              <a:t>.</a:t>
            </a:r>
          </a:p>
        </p:txBody>
      </p:sp>
      <p:pic>
        <p:nvPicPr>
          <p:cNvPr id="125957" name="Picture 6" descr="NSSE logo" title="NSSE 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542256"/>
            <a:ext cx="32512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8" name="Title 7"/>
          <p:cNvSpPr>
            <a:spLocks noGrp="1"/>
          </p:cNvSpPr>
          <p:nvPr>
            <p:ph type="title"/>
          </p:nvPr>
        </p:nvSpPr>
        <p:spPr/>
        <p:txBody>
          <a:bodyPr/>
          <a:lstStyle/>
          <a:p>
            <a:r>
              <a:rPr lang="en-US" altLang="en-US" dirty="0"/>
              <a:t>Contact Information</a:t>
            </a:r>
          </a:p>
        </p:txBody>
      </p:sp>
      <p:sp>
        <p:nvSpPr>
          <p:cNvPr id="2" name="Content Placeholder 1"/>
          <p:cNvSpPr>
            <a:spLocks noGrp="1"/>
          </p:cNvSpPr>
          <p:nvPr>
            <p:ph sz="half" idx="1"/>
          </p:nvPr>
        </p:nvSpPr>
        <p:spPr>
          <a:xfrm>
            <a:off x="228600" y="1981200"/>
            <a:ext cx="4229100" cy="4724400"/>
          </a:xfrm>
        </p:spPr>
        <p:txBody>
          <a:bodyPr/>
          <a:lstStyle/>
          <a:p>
            <a:endParaRPr lang="en-US" altLang="en-US" dirty="0"/>
          </a:p>
          <a:p>
            <a:r>
              <a:rPr lang="en-US" altLang="en-US" dirty="0">
                <a:solidFill>
                  <a:srgbClr val="FF0000"/>
                </a:solidFill>
              </a:rPr>
              <a:t>[Institution]</a:t>
            </a:r>
            <a:r>
              <a:rPr lang="en-US" altLang="en-US" dirty="0"/>
              <a:t> </a:t>
            </a:r>
          </a:p>
          <a:p>
            <a:endParaRPr lang="en-US" altLang="en-US" dirty="0"/>
          </a:p>
          <a:p>
            <a:r>
              <a:rPr lang="en-US" altLang="en-US" dirty="0"/>
              <a:t>NSSE Contact:</a:t>
            </a:r>
          </a:p>
          <a:p>
            <a:r>
              <a:rPr lang="en-US" altLang="en-US" dirty="0">
                <a:solidFill>
                  <a:srgbClr val="FF0000"/>
                </a:solidFill>
              </a:rPr>
              <a:t>[Contact name]</a:t>
            </a:r>
          </a:p>
          <a:p>
            <a:r>
              <a:rPr lang="en-US" altLang="en-US" dirty="0">
                <a:solidFill>
                  <a:srgbClr val="FF0000"/>
                </a:solidFill>
              </a:rPr>
              <a:t>[Contact email address]</a:t>
            </a:r>
          </a:p>
        </p:txBody>
      </p:sp>
      <p:sp>
        <p:nvSpPr>
          <p:cNvPr id="3" name="Content Placeholder 2"/>
          <p:cNvSpPr>
            <a:spLocks noGrp="1"/>
          </p:cNvSpPr>
          <p:nvPr>
            <p:ph sz="half" idx="2"/>
          </p:nvPr>
        </p:nvSpPr>
        <p:spPr>
          <a:xfrm>
            <a:off x="4114800" y="2971800"/>
            <a:ext cx="4876800" cy="3886200"/>
          </a:xfrm>
        </p:spPr>
        <p:txBody>
          <a:bodyPr/>
          <a:lstStyle/>
          <a:p>
            <a:r>
              <a:rPr lang="en-US" altLang="en-US" sz="1600" dirty="0"/>
              <a:t>Center for Postsecondary Research </a:t>
            </a:r>
          </a:p>
          <a:p>
            <a:r>
              <a:rPr lang="en-US" altLang="en-US" sz="1600" dirty="0"/>
              <a:t>Indiana University School of Education</a:t>
            </a:r>
          </a:p>
          <a:p>
            <a:r>
              <a:rPr lang="en-US" altLang="en-US" sz="1600" dirty="0"/>
              <a:t>201 North Rose Avenue</a:t>
            </a:r>
          </a:p>
          <a:p>
            <a:r>
              <a:rPr lang="en-US" altLang="en-US" sz="1600" dirty="0"/>
              <a:t>Bloomington, IN 47405-1006</a:t>
            </a:r>
          </a:p>
          <a:p>
            <a:pPr marL="171450">
              <a:spcBef>
                <a:spcPts val="600"/>
              </a:spcBef>
            </a:pPr>
            <a:br>
              <a:rPr lang="en-US" altLang="en-US" sz="1600" dirty="0"/>
            </a:br>
            <a:r>
              <a:rPr lang="en-US" altLang="en-US" sz="1600" b="0" dirty="0"/>
              <a:t>Phone:  812-856-5824</a:t>
            </a:r>
          </a:p>
          <a:p>
            <a:pPr marL="171450">
              <a:spcBef>
                <a:spcPts val="600"/>
              </a:spcBef>
            </a:pPr>
            <a:r>
              <a:rPr lang="en-US" altLang="en-US" sz="1600" b="0" dirty="0"/>
              <a:t>Fax:  812-856-5150</a:t>
            </a:r>
          </a:p>
          <a:p>
            <a:pPr marL="171450">
              <a:spcBef>
                <a:spcPts val="600"/>
              </a:spcBef>
            </a:pPr>
            <a:r>
              <a:rPr lang="en-US" altLang="en-US" sz="1600" b="0" dirty="0"/>
              <a:t>Email:  nsse@indiana.edu </a:t>
            </a:r>
          </a:p>
          <a:p>
            <a:pPr marL="171450">
              <a:spcBef>
                <a:spcPts val="600"/>
              </a:spcBef>
            </a:pPr>
            <a:r>
              <a:rPr lang="en-US" altLang="en-US" sz="1600" b="0" dirty="0"/>
              <a:t>Web:  nsse.indiana.edu</a:t>
            </a:r>
          </a:p>
          <a:p>
            <a:pPr marL="171450">
              <a:spcBef>
                <a:spcPts val="600"/>
              </a:spcBef>
            </a:pPr>
            <a:r>
              <a:rPr lang="en-US" altLang="en-US" sz="1600" b="0" dirty="0"/>
              <a:t>Twitter:  @NSSEsurvey, @NSSEinstitute</a:t>
            </a:r>
          </a:p>
          <a:p>
            <a:pPr marL="171450">
              <a:spcBef>
                <a:spcPts val="600"/>
              </a:spcBef>
            </a:pPr>
            <a:r>
              <a:rPr lang="en-US" altLang="en-US" sz="1600" b="0" dirty="0"/>
              <a:t>Blog:  NSSEsightings.Indiana.edu</a:t>
            </a:r>
          </a:p>
        </p:txBody>
      </p:sp>
    </p:spTree>
    <p:extLst>
      <p:ext uri="{BB962C8B-B14F-4D97-AF65-F5344CB8AC3E}">
        <p14:creationId xmlns:p14="http://schemas.microsoft.com/office/powerpoint/2010/main" val="1695155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Rectangle 2"/>
          <p:cNvSpPr>
            <a:spLocks noGrp="1" noChangeArrowheads="1"/>
          </p:cNvSpPr>
          <p:nvPr>
            <p:ph type="title"/>
          </p:nvPr>
        </p:nvSpPr>
        <p:spPr/>
        <p:txBody>
          <a:bodyPr/>
          <a:lstStyle/>
          <a:p>
            <a:r>
              <a:rPr lang="en-US" altLang="en-US" dirty="0"/>
              <a:t>Other Supporting Literature</a:t>
            </a:r>
          </a:p>
        </p:txBody>
      </p:sp>
      <p:sp>
        <p:nvSpPr>
          <p:cNvPr id="4" name="Content Placeholder 3"/>
          <p:cNvSpPr>
            <a:spLocks noGrp="1"/>
          </p:cNvSpPr>
          <p:nvPr>
            <p:ph sz="half" idx="2"/>
          </p:nvPr>
        </p:nvSpPr>
        <p:spPr>
          <a:xfrm>
            <a:off x="1796143" y="5384604"/>
            <a:ext cx="7315200" cy="1473396"/>
          </a:xfrm>
        </p:spPr>
        <p:txBody>
          <a:bodyPr/>
          <a:lstStyle/>
          <a:p>
            <a:pPr marL="0" indent="0">
              <a:buNone/>
            </a:pPr>
            <a:r>
              <a:rPr lang="en-US" altLang="en-US" sz="1500" dirty="0">
                <a:latin typeface="Arial" panose="020B0604020202020204" pitchFamily="34" charset="0"/>
                <a:cs typeface="Arial" panose="020B0604020202020204" pitchFamily="34" charset="0"/>
              </a:rPr>
              <a:t>Presents institutional policies, programs, and practices that promote student success. Provides practical guidance on implementation of effective institutional practice in a variety of contexts.</a:t>
            </a:r>
          </a:p>
          <a:p>
            <a:pPr marL="0" indent="0">
              <a:buNone/>
            </a:pPr>
            <a:r>
              <a:rPr lang="en-US" altLang="en-US" sz="1300" dirty="0">
                <a:solidFill>
                  <a:srgbClr val="417FDD"/>
                </a:solidFill>
                <a:latin typeface="Arial" panose="020B0604020202020204" pitchFamily="34" charset="0"/>
                <a:cs typeface="Arial" panose="020B0604020202020204" pitchFamily="34" charset="0"/>
              </a:rPr>
              <a:t>Kuh, G. D., Kinzie, J., Schuh, J. H., Whitt, E.J., &amp; Associates (2005/2010). </a:t>
            </a:r>
            <a:r>
              <a:rPr lang="en-US" altLang="en-US" sz="1300" i="1" dirty="0">
                <a:solidFill>
                  <a:srgbClr val="417FDD"/>
                </a:solidFill>
                <a:latin typeface="Arial" panose="020B0604020202020204" pitchFamily="34" charset="0"/>
                <a:cs typeface="Arial" panose="020B0604020202020204" pitchFamily="34" charset="0"/>
              </a:rPr>
              <a:t>Student success in college: Creating conditions that matter. </a:t>
            </a:r>
            <a:r>
              <a:rPr lang="en-US" altLang="en-US" sz="1300" dirty="0">
                <a:solidFill>
                  <a:srgbClr val="417FDD"/>
                </a:solidFill>
                <a:latin typeface="Arial" panose="020B0604020202020204" pitchFamily="34" charset="0"/>
                <a:cs typeface="Arial" panose="020B0604020202020204" pitchFamily="34" charset="0"/>
              </a:rPr>
              <a:t>San Francisco: Jossey-Bass.</a:t>
            </a:r>
          </a:p>
        </p:txBody>
      </p:sp>
      <p:pic>
        <p:nvPicPr>
          <p:cNvPr id="63492" name="Picture 6" descr="How College Affects Students" title="How College Affects Stude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46" y="3214557"/>
            <a:ext cx="877778" cy="12596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Student Success in College" title="Student Success in College"/>
          <p:cNvPicPr>
            <a:picLocks noChangeAspect="1" noChangeArrowheads="1"/>
          </p:cNvPicPr>
          <p:nvPr/>
        </p:nvPicPr>
        <p:blipFill>
          <a:blip r:embed="rId4" cstate="print"/>
          <a:stretch>
            <a:fillRect/>
          </a:stretch>
        </p:blipFill>
        <p:spPr bwMode="auto">
          <a:xfrm>
            <a:off x="443592" y="5177775"/>
            <a:ext cx="880500" cy="1295400"/>
          </a:xfrm>
          <a:prstGeom prst="rect">
            <a:avLst/>
          </a:prstGeom>
          <a:ln>
            <a:noFill/>
          </a:ln>
          <a:effectLst>
            <a:outerShdw blurRad="292100" dist="139700" dir="2700000" algn="tl" rotWithShape="0">
              <a:srgbClr val="333333">
                <a:alpha val="65000"/>
              </a:srgbClr>
            </a:outerShdw>
          </a:effectLst>
        </p:spPr>
      </p:pic>
      <p:pic>
        <p:nvPicPr>
          <p:cNvPr id="102404" name="Picture 4" descr="Student engagement: Bridging research and practice to improve the quality of undergraduate education" title="Student engagement: Bridging research and practice to improve the quality of undergraduate edu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329" y="1538036"/>
            <a:ext cx="877778" cy="1334224"/>
          </a:xfrm>
          <a:prstGeom prst="rect">
            <a:avLst/>
          </a:prstGeom>
          <a:noFill/>
          <a:effectLst>
            <a:outerShdw blurRad="292100" dist="1397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sp>
        <p:nvSpPr>
          <p:cNvPr id="8" name="Content Placeholder 3"/>
          <p:cNvSpPr>
            <a:spLocks noGrp="1"/>
          </p:cNvSpPr>
          <p:nvPr>
            <p:ph sz="half" idx="2"/>
          </p:nvPr>
        </p:nvSpPr>
        <p:spPr>
          <a:xfrm>
            <a:off x="1796142" y="3478830"/>
            <a:ext cx="7010400" cy="1855170"/>
          </a:xfrm>
        </p:spPr>
        <p:txBody>
          <a:bodyPr/>
          <a:lstStyle/>
          <a:p>
            <a:pPr marL="0" indent="0">
              <a:buNone/>
            </a:pPr>
            <a:r>
              <a:rPr lang="en-US" altLang="en-US" sz="1500" dirty="0">
                <a:latin typeface="Arial" panose="020B0604020202020204" pitchFamily="34" charset="0"/>
                <a:cs typeface="Arial" panose="020B0604020202020204" pitchFamily="34" charset="0"/>
              </a:rPr>
              <a:t>After a review of thousands of studies on college students from 1970 through the 1990s, Ernest Pascarella and Patrick Terenzini concluded student engagement is a central component of student learning. The Volume 3 update (Mayhew et. al, 2016) adds further evidence</a:t>
            </a:r>
          </a:p>
          <a:p>
            <a:pPr marL="0" indent="0">
              <a:buNone/>
            </a:pPr>
            <a:r>
              <a:rPr lang="en-US" altLang="en-US" sz="1300" dirty="0">
                <a:solidFill>
                  <a:srgbClr val="417FDD"/>
                </a:solidFill>
                <a:latin typeface="Arial" panose="020B0604020202020204" pitchFamily="34" charset="0"/>
                <a:cs typeface="Arial" panose="020B0604020202020204" pitchFamily="34" charset="0"/>
              </a:rPr>
              <a:t>Pascarella, E. &amp; Terenzini, P (2005). </a:t>
            </a:r>
            <a:r>
              <a:rPr lang="en-US" altLang="en-US" sz="1300" i="1" dirty="0">
                <a:solidFill>
                  <a:srgbClr val="417FDD"/>
                </a:solidFill>
                <a:latin typeface="Arial" panose="020B0604020202020204" pitchFamily="34" charset="0"/>
                <a:cs typeface="Arial" panose="020B0604020202020204" pitchFamily="34" charset="0"/>
              </a:rPr>
              <a:t>How college affects students: A third decade of research. </a:t>
            </a:r>
            <a:r>
              <a:rPr lang="en-US" altLang="en-US" sz="1300" dirty="0">
                <a:solidFill>
                  <a:srgbClr val="417FDD"/>
                </a:solidFill>
                <a:latin typeface="Arial" panose="020B0604020202020204" pitchFamily="34" charset="0"/>
                <a:cs typeface="Arial" panose="020B0604020202020204" pitchFamily="34" charset="0"/>
              </a:rPr>
              <a:t>San Francisco: Jossey-Bass Publishers. </a:t>
            </a:r>
          </a:p>
          <a:p>
            <a:r>
              <a:rPr lang="en-US" altLang="en-US" sz="1300" dirty="0">
                <a:solidFill>
                  <a:srgbClr val="417FDD"/>
                </a:solidFill>
              </a:rPr>
              <a:t>Mayhew, M. et al., (2016). </a:t>
            </a:r>
            <a:r>
              <a:rPr lang="en-US" altLang="en-US" sz="1300" i="1" dirty="0">
                <a:solidFill>
                  <a:srgbClr val="417FDD"/>
                </a:solidFill>
              </a:rPr>
              <a:t>How college affects students: 21st century evidence that higher education works</a:t>
            </a:r>
            <a:r>
              <a:rPr lang="en-US" altLang="en-US" sz="1300" dirty="0">
                <a:solidFill>
                  <a:srgbClr val="417FDD"/>
                </a:solidFill>
              </a:rPr>
              <a:t>. San Francisco: Jossey-Bass Publishers. </a:t>
            </a:r>
          </a:p>
          <a:p>
            <a:endParaRPr lang="en-US" altLang="en-US" sz="1300" dirty="0">
              <a:solidFill>
                <a:srgbClr val="417FDD"/>
              </a:solidFill>
              <a:latin typeface="Arial" panose="020B0604020202020204" pitchFamily="34" charset="0"/>
              <a:cs typeface="Arial" panose="020B0604020202020204" pitchFamily="34" charset="0"/>
            </a:endParaRPr>
          </a:p>
        </p:txBody>
      </p:sp>
      <p:sp>
        <p:nvSpPr>
          <p:cNvPr id="9" name="Content Placeholder 3"/>
          <p:cNvSpPr>
            <a:spLocks noGrp="1"/>
          </p:cNvSpPr>
          <p:nvPr>
            <p:ph sz="half" idx="2"/>
          </p:nvPr>
        </p:nvSpPr>
        <p:spPr>
          <a:xfrm>
            <a:off x="1796142" y="1355299"/>
            <a:ext cx="7195457" cy="2073701"/>
          </a:xfrm>
        </p:spPr>
        <p:txBody>
          <a:bodyPr/>
          <a:lstStyle/>
          <a:p>
            <a:r>
              <a:rPr lang="en-US" altLang="en-US" sz="1500" dirty="0"/>
              <a:t>Traces </a:t>
            </a:r>
            <a:r>
              <a:rPr lang="en-US" sz="1500" dirty="0"/>
              <a:t>the development of student engagement as a research-informed intervention to shift the discourse on quality in higher education to emphasize matters of teaching and learning while providing colleges and universities with diagnostic, actionable information that can inform improvement efforts.</a:t>
            </a:r>
            <a:endParaRPr lang="en-US" altLang="en-US" sz="1500" dirty="0"/>
          </a:p>
          <a:p>
            <a:r>
              <a:rPr lang="en-US" altLang="en-US" sz="1300" dirty="0">
                <a:solidFill>
                  <a:srgbClr val="417FDD"/>
                </a:solidFill>
              </a:rPr>
              <a:t>McCormick, A. C., Kinzie, J., &amp; Gonyea, R. M. (2013). Student engagement: Bridging research and practice to improve the quality of undergraduate education. In M. B. Paulsen (Ed.), Higher education: Handbook of theory and research (pp 47-92), Vol. 28. Springer Netherlands.</a:t>
            </a:r>
          </a:p>
        </p:txBody>
      </p:sp>
      <p:pic>
        <p:nvPicPr>
          <p:cNvPr id="102402" name="Picture 2" descr="How college affects students" title="How college affects studen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0684" y="3599914"/>
            <a:ext cx="886794" cy="12681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38050"/>
                                        </p:tgtEl>
                                        <p:attrNameLst>
                                          <p:attrName>style.visibility</p:attrName>
                                        </p:attrNameLst>
                                      </p:cBhvr>
                                      <p:to>
                                        <p:strVal val="visible"/>
                                      </p:to>
                                    </p:set>
                                    <p:animEffect transition="in" filter="blinds(horizontal)">
                                      <p:cBhvr>
                                        <p:cTn id="7" dur="500"/>
                                        <p:tgtEl>
                                          <p:spTgt spid="1538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05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ext Box 5"/>
          <p:cNvSpPr txBox="1">
            <a:spLocks noChangeArrowheads="1"/>
          </p:cNvSpPr>
          <p:nvPr/>
        </p:nvSpPr>
        <p:spPr bwMode="auto">
          <a:xfrm>
            <a:off x="0" y="6521450"/>
            <a:ext cx="247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eaLnBrk="1" hangingPunct="1">
              <a:spcBef>
                <a:spcPct val="0"/>
              </a:spcBef>
              <a:buClrTx/>
              <a:buFontTx/>
              <a:buNone/>
            </a:pPr>
            <a:r>
              <a:rPr lang="en-US" altLang="en-US" sz="1600" b="1" dirty="0">
                <a:solidFill>
                  <a:schemeClr val="tx1"/>
                </a:solidFill>
                <a:latin typeface="Tahoma" pitchFamily="34" charset="0"/>
              </a:rPr>
              <a:t>.</a:t>
            </a:r>
          </a:p>
        </p:txBody>
      </p:sp>
      <p:sp>
        <p:nvSpPr>
          <p:cNvPr id="126980" name="Title 7"/>
          <p:cNvSpPr>
            <a:spLocks noGrp="1"/>
          </p:cNvSpPr>
          <p:nvPr>
            <p:ph type="title"/>
          </p:nvPr>
        </p:nvSpPr>
        <p:spPr>
          <a:xfrm>
            <a:off x="0" y="0"/>
            <a:ext cx="9144000" cy="1371600"/>
          </a:xfrm>
        </p:spPr>
        <p:txBody>
          <a:bodyPr/>
          <a:lstStyle/>
          <a:p>
            <a:pPr algn="ctr"/>
            <a:r>
              <a:rPr lang="en-US" altLang="en-US" dirty="0"/>
              <a:t>Institutional Photo Credits</a:t>
            </a:r>
          </a:p>
        </p:txBody>
      </p:sp>
      <p:sp>
        <p:nvSpPr>
          <p:cNvPr id="126981" name="TextBox 6"/>
          <p:cNvSpPr txBox="1">
            <a:spLocks noChangeArrowheads="1"/>
          </p:cNvSpPr>
          <p:nvPr/>
        </p:nvSpPr>
        <p:spPr bwMode="auto">
          <a:xfrm>
            <a:off x="381000" y="1600200"/>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eaLnBrk="1" hangingPunct="1">
              <a:spcBef>
                <a:spcPct val="0"/>
              </a:spcBef>
              <a:buClrTx/>
              <a:buFontTx/>
              <a:buNone/>
            </a:pPr>
            <a:r>
              <a:rPr lang="en-US" altLang="en-US" sz="2000" dirty="0">
                <a:solidFill>
                  <a:srgbClr val="002D62"/>
                </a:solidFill>
                <a:latin typeface="Arial" panose="020B0604020202020204" pitchFamily="34" charset="0"/>
                <a:cs typeface="Arial" panose="020B0604020202020204" pitchFamily="34" charset="0"/>
              </a:rPr>
              <a:t>Thank you to NSSE participating schools for the use of their institutional photos in the development of this PowerPoint template. We encourage you to insert your own campus photos for use in presentations.</a:t>
            </a:r>
          </a:p>
          <a:p>
            <a:pPr eaLnBrk="1" hangingPunct="1">
              <a:spcBef>
                <a:spcPct val="0"/>
              </a:spcBef>
              <a:buClrTx/>
              <a:buFontTx/>
              <a:buNone/>
            </a:pP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5415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dirty="0"/>
              <a:t>NSSE Background</a:t>
            </a:r>
          </a:p>
        </p:txBody>
      </p:sp>
      <p:graphicFrame>
        <p:nvGraphicFramePr>
          <p:cNvPr id="6" name="Content Placeholder 5" descr="Number of participating institutions by year" title="NSSE participation"/>
          <p:cNvGraphicFramePr>
            <a:graphicFrameLocks noGrp="1"/>
          </p:cNvGraphicFramePr>
          <p:nvPr>
            <p:ph sz="half" idx="2"/>
            <p:extLst>
              <p:ext uri="{D42A27DB-BD31-4B8C-83A1-F6EECF244321}">
                <p14:modId xmlns:p14="http://schemas.microsoft.com/office/powerpoint/2010/main" val="391357765"/>
              </p:ext>
            </p:extLst>
          </p:nvPr>
        </p:nvGraphicFramePr>
        <p:xfrm>
          <a:off x="4644571" y="3429000"/>
          <a:ext cx="4191000" cy="3081530"/>
        </p:xfrm>
        <a:graphic>
          <a:graphicData uri="http://schemas.openxmlformats.org/drawingml/2006/table">
            <a:tbl>
              <a:tblPr firstRow="1" bandRow="1">
                <a:tableStyleId>{5C22544A-7EE6-4342-B048-85BDC9FD1C3A}</a:tableStyleId>
              </a:tblPr>
              <a:tblGrid>
                <a:gridCol w="2213429">
                  <a:extLst>
                    <a:ext uri="{9D8B030D-6E8A-4147-A177-3AD203B41FA5}">
                      <a16:colId xmlns:a16="http://schemas.microsoft.com/office/drawing/2014/main" val="20000"/>
                    </a:ext>
                  </a:extLst>
                </a:gridCol>
                <a:gridCol w="1977571">
                  <a:extLst>
                    <a:ext uri="{9D8B030D-6E8A-4147-A177-3AD203B41FA5}">
                      <a16:colId xmlns:a16="http://schemas.microsoft.com/office/drawing/2014/main" val="20001"/>
                    </a:ext>
                  </a:extLst>
                </a:gridCol>
              </a:tblGrid>
              <a:tr h="35052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Year</a:t>
                      </a:r>
                    </a:p>
                  </a:txBody>
                  <a:tcPr marL="408452" marR="408452" marT="45721" marB="45721" anchor="ctr" horzOverflow="overflow">
                    <a:solidFill>
                      <a:srgbClr val="417FDD">
                        <a:alpha val="34118"/>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Institutions</a:t>
                      </a:r>
                    </a:p>
                  </a:txBody>
                  <a:tcPr marL="408452" marR="408452" marT="45721" marB="45721" anchor="ctr" horzOverflow="overflow">
                    <a:solidFill>
                      <a:srgbClr val="417FDD">
                        <a:alpha val="34118"/>
                      </a:srgbClr>
                    </a:solidFill>
                  </a:tcPr>
                </a:tc>
                <a:extLst>
                  <a:ext uri="{0D108BD9-81ED-4DB2-BD59-A6C34878D82A}">
                    <a16:rowId xmlns:a16="http://schemas.microsoft.com/office/drawing/2014/main" val="10000"/>
                  </a:ext>
                </a:extLst>
              </a:tr>
              <a:tr h="35052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2001 thru 2015</a:t>
                      </a:r>
                    </a:p>
                  </a:txBody>
                  <a:tcPr marL="408452" marR="408452" marT="45721" marB="45721" horzOverflow="overflow"/>
                </a:tc>
                <a:tc>
                  <a:txBody>
                    <a:bodyPr/>
                    <a:lstStyle/>
                    <a:p>
                      <a:pPr marL="0" marR="0" lvl="0" indent="0" algn="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1600</a:t>
                      </a:r>
                    </a:p>
                  </a:txBody>
                  <a:tcPr marL="408452" marR="731520" marT="45721" marB="45721" horzOverflow="overflow"/>
                </a:tc>
                <a:extLst>
                  <a:ext uri="{0D108BD9-81ED-4DB2-BD59-A6C34878D82A}">
                    <a16:rowId xmlns:a16="http://schemas.microsoft.com/office/drawing/2014/main" val="10001"/>
                  </a:ext>
                </a:extLst>
              </a:tr>
              <a:tr h="35052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2016</a:t>
                      </a:r>
                    </a:p>
                  </a:txBody>
                  <a:tcPr marL="408452" marR="408452" marT="45721" marB="45721" horzOverflow="overflow"/>
                </a:tc>
                <a:tc>
                  <a:txBody>
                    <a:bodyPr/>
                    <a:lstStyle/>
                    <a:p>
                      <a:pPr marL="0" marR="0" lvl="0" indent="0" algn="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557</a:t>
                      </a:r>
                    </a:p>
                  </a:txBody>
                  <a:tcPr marL="408452" marR="731520" marT="45721" marB="45721" horzOverflow="overflow"/>
                </a:tc>
                <a:extLst>
                  <a:ext uri="{0D108BD9-81ED-4DB2-BD59-A6C34878D82A}">
                    <a16:rowId xmlns:a16="http://schemas.microsoft.com/office/drawing/2014/main" val="10002"/>
                  </a:ext>
                </a:extLst>
              </a:tr>
              <a:tr h="35052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2017</a:t>
                      </a:r>
                    </a:p>
                  </a:txBody>
                  <a:tcPr marL="408452" marR="408452" marT="45721" marB="45721" horzOverflow="overflow"/>
                </a:tc>
                <a:tc>
                  <a:txBody>
                    <a:bodyPr/>
                    <a:lstStyle/>
                    <a:p>
                      <a:pPr marL="0" marR="0" lvl="0" indent="0" algn="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722</a:t>
                      </a:r>
                    </a:p>
                  </a:txBody>
                  <a:tcPr marL="408452" marR="731520" marT="45721" marB="45721" horzOverflow="overflow"/>
                </a:tc>
                <a:extLst>
                  <a:ext uri="{0D108BD9-81ED-4DB2-BD59-A6C34878D82A}">
                    <a16:rowId xmlns:a16="http://schemas.microsoft.com/office/drawing/2014/main" val="10003"/>
                  </a:ext>
                </a:extLst>
              </a:tr>
              <a:tr h="35052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2018</a:t>
                      </a:r>
                    </a:p>
                  </a:txBody>
                  <a:tcPr marL="408452" marR="408452" marT="45721" marB="45721" horzOverflow="overflow"/>
                </a:tc>
                <a:tc>
                  <a:txBody>
                    <a:bodyPr/>
                    <a:lstStyle/>
                    <a:p>
                      <a:pPr marL="0" marR="0" lvl="0" indent="0" algn="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505</a:t>
                      </a:r>
                    </a:p>
                  </a:txBody>
                  <a:tcPr marL="408452" marR="731520" marT="45721" marB="45721" horzOverflow="overflow"/>
                </a:tc>
                <a:extLst>
                  <a:ext uri="{0D108BD9-81ED-4DB2-BD59-A6C34878D82A}">
                    <a16:rowId xmlns:a16="http://schemas.microsoft.com/office/drawing/2014/main" val="10004"/>
                  </a:ext>
                </a:extLst>
              </a:tr>
              <a:tr h="35052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2019</a:t>
                      </a:r>
                    </a:p>
                  </a:txBody>
                  <a:tcPr marL="408452" marR="408452" marT="45721" marB="45721" horzOverflow="overflow"/>
                </a:tc>
                <a:tc>
                  <a:txBody>
                    <a:bodyPr/>
                    <a:lstStyle/>
                    <a:p>
                      <a:pPr marL="0" marR="0" lvl="0" indent="0" algn="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531</a:t>
                      </a:r>
                    </a:p>
                  </a:txBody>
                  <a:tcPr marL="408452" marR="731520" marT="45721" marB="45721" horzOverflow="overflow"/>
                </a:tc>
                <a:extLst>
                  <a:ext uri="{0D108BD9-81ED-4DB2-BD59-A6C34878D82A}">
                    <a16:rowId xmlns:a16="http://schemas.microsoft.com/office/drawing/2014/main" val="10005"/>
                  </a:ext>
                </a:extLst>
              </a:tr>
              <a:tr h="35052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2020</a:t>
                      </a:r>
                    </a:p>
                  </a:txBody>
                  <a:tcPr marL="408452" marR="408452" marT="45721" marB="45721" horzOverflow="overflow"/>
                </a:tc>
                <a:tc>
                  <a:txBody>
                    <a:bodyPr/>
                    <a:lstStyle/>
                    <a:p>
                      <a:pPr marL="0" marR="0" lvl="0" indent="0" algn="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601</a:t>
                      </a:r>
                    </a:p>
                  </a:txBody>
                  <a:tcPr marL="408452" marR="731520" marT="45721" marB="45721" horzOverflow="overflow"/>
                </a:tc>
                <a:extLst>
                  <a:ext uri="{0D108BD9-81ED-4DB2-BD59-A6C34878D82A}">
                    <a16:rowId xmlns:a16="http://schemas.microsoft.com/office/drawing/2014/main" val="10006"/>
                  </a:ext>
                </a:extLst>
              </a:tr>
              <a:tr h="35052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2021</a:t>
                      </a:r>
                    </a:p>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2022</a:t>
                      </a:r>
                    </a:p>
                  </a:txBody>
                  <a:tcPr marL="408452" marR="408452" marT="45721" marB="45721" horzOverflow="overflow">
                    <a:lnB w="12700" cap="flat" cmpd="sng" algn="ctr">
                      <a:solidFill>
                        <a:srgbClr val="417FDD">
                          <a:alpha val="34118"/>
                        </a:srgbClr>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356</a:t>
                      </a:r>
                    </a:p>
                    <a:p>
                      <a:pPr marL="0" marR="0" lvl="0" indent="0" algn="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456</a:t>
                      </a:r>
                    </a:p>
                  </a:txBody>
                  <a:tcPr marL="408452" marR="731520" marT="45721" marB="45721" horzOverflow="overflow">
                    <a:lnB w="12700" cap="flat" cmpd="sng" algn="ctr">
                      <a:solidFill>
                        <a:srgbClr val="417FDD">
                          <a:alpha val="34118"/>
                        </a:srgb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7" name="Content Placeholder 6"/>
          <p:cNvSpPr>
            <a:spLocks noGrp="1"/>
          </p:cNvSpPr>
          <p:nvPr>
            <p:ph sz="half" idx="1"/>
          </p:nvPr>
        </p:nvSpPr>
        <p:spPr>
          <a:xfrm>
            <a:off x="228600" y="1447800"/>
            <a:ext cx="4191000" cy="3581400"/>
          </a:xfrm>
        </p:spPr>
        <p:txBody>
          <a:bodyPr/>
          <a:lstStyle/>
          <a:p>
            <a:pPr marL="342900" indent="-342900" eaLnBrk="1" hangingPunct="1">
              <a:spcAft>
                <a:spcPct val="20000"/>
              </a:spcAft>
              <a:buClr>
                <a:srgbClr val="7A1A57"/>
              </a:buClr>
              <a:buFont typeface="Wingdings" panose="05000000000000000000" pitchFamily="2" charset="2"/>
              <a:buChar char="Ø"/>
            </a:pPr>
            <a:r>
              <a:rPr lang="en-US" altLang="en-US" sz="2000" dirty="0"/>
              <a:t>Launched with grant from The Pew Charitable Trusts in 1999, supported by institutional participation fees since 2002.</a:t>
            </a:r>
            <a:br>
              <a:rPr lang="en-US" altLang="en-US" sz="2000" dirty="0"/>
            </a:br>
            <a:endParaRPr lang="en-US" altLang="en-US" sz="2000" dirty="0"/>
          </a:p>
          <a:p>
            <a:pPr marL="342900" indent="-342900" eaLnBrk="1" hangingPunct="1">
              <a:spcAft>
                <a:spcPct val="20000"/>
              </a:spcAft>
              <a:buClr>
                <a:srgbClr val="7A1A57"/>
              </a:buClr>
              <a:buFont typeface="Wingdings" panose="05000000000000000000" pitchFamily="2" charset="2"/>
              <a:buChar char="Ø"/>
            </a:pPr>
            <a:r>
              <a:rPr lang="en-US" altLang="en-US" sz="2000" dirty="0"/>
              <a:t>Institution types, sizes, and locations represented in NSSE are largely representative of U.S. baccalaureate institutions.</a:t>
            </a:r>
          </a:p>
        </p:txBody>
      </p:sp>
      <p:sp>
        <p:nvSpPr>
          <p:cNvPr id="8" name="Content Placeholder 6"/>
          <p:cNvSpPr txBox="1">
            <a:spLocks/>
          </p:cNvSpPr>
          <p:nvPr/>
        </p:nvSpPr>
        <p:spPr bwMode="auto">
          <a:xfrm>
            <a:off x="4644571" y="1447800"/>
            <a:ext cx="4495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02D62"/>
              </a:buClr>
              <a:buFont typeface="Wingdings" pitchFamily="2" charset="2"/>
              <a:buNone/>
              <a:defRPr sz="2400" b="1">
                <a:solidFill>
                  <a:srgbClr val="002D62"/>
                </a:solidFill>
                <a:latin typeface="Arial" panose="020B0604020202020204" pitchFamily="34" charset="0"/>
                <a:ea typeface="+mn-ea"/>
                <a:cs typeface="Arial" panose="020B0604020202020204" pitchFamily="34" charset="0"/>
              </a:defRPr>
            </a:lvl1pPr>
            <a:lvl2pPr marL="400050" indent="-285750" algn="l" rtl="0" eaLnBrk="0" fontAlgn="base" hangingPunct="0">
              <a:spcBef>
                <a:spcPct val="20000"/>
              </a:spcBef>
              <a:spcAft>
                <a:spcPct val="0"/>
              </a:spcAft>
              <a:buClr>
                <a:srgbClr val="7A1A57"/>
              </a:buClr>
              <a:buFont typeface="Wingdings" pitchFamily="2" charset="2"/>
              <a:buChar char="§"/>
              <a:defRPr sz="2400" b="0" i="0" u="none">
                <a:solidFill>
                  <a:srgbClr val="7A1A57"/>
                </a:solidFill>
                <a:latin typeface="Arial" panose="020B0604020202020204" pitchFamily="34" charset="0"/>
                <a:ea typeface="+mn-ea"/>
                <a:cs typeface="Arial" panose="020B0604020202020204" pitchFamily="34" charset="0"/>
              </a:defRPr>
            </a:lvl2pPr>
            <a:lvl3pPr marL="685800" indent="-228600" algn="l" rtl="0" eaLnBrk="0" fontAlgn="base" hangingPunct="0">
              <a:spcBef>
                <a:spcPct val="20000"/>
              </a:spcBef>
              <a:spcAft>
                <a:spcPct val="0"/>
              </a:spcAft>
              <a:buClr>
                <a:srgbClr val="417FDD"/>
              </a:buClr>
              <a:buChar char="•"/>
              <a:defRPr sz="2400">
                <a:solidFill>
                  <a:srgbClr val="417FDD"/>
                </a:solidFill>
                <a:latin typeface="Arial" panose="020B0604020202020204" pitchFamily="34" charset="0"/>
                <a:ea typeface="+mn-ea"/>
                <a:cs typeface="Arial" panose="020B0604020202020204" pitchFamily="34" charset="0"/>
              </a:defRPr>
            </a:lvl3pPr>
            <a:lvl4pPr marL="1085850" indent="-228600" algn="l" rtl="0" eaLnBrk="0" fontAlgn="base" hangingPunct="0">
              <a:spcBef>
                <a:spcPct val="20000"/>
              </a:spcBef>
              <a:spcAft>
                <a:spcPct val="0"/>
              </a:spcAft>
              <a:buChar char="–"/>
              <a:defRPr sz="24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har char="»"/>
              <a:defRPr sz="2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1800">
                <a:solidFill>
                  <a:schemeClr val="tx1"/>
                </a:solidFill>
                <a:latin typeface="+mn-lt"/>
                <a:ea typeface="+mn-ea"/>
              </a:defRPr>
            </a:lvl6pPr>
            <a:lvl7pPr marL="2971800" indent="-228600" algn="l" rtl="0" fontAlgn="base">
              <a:spcBef>
                <a:spcPct val="20000"/>
              </a:spcBef>
              <a:spcAft>
                <a:spcPct val="0"/>
              </a:spcAft>
              <a:buChar char="»"/>
              <a:defRPr sz="1800">
                <a:solidFill>
                  <a:schemeClr val="tx1"/>
                </a:solidFill>
                <a:latin typeface="+mn-lt"/>
                <a:ea typeface="+mn-ea"/>
              </a:defRPr>
            </a:lvl7pPr>
            <a:lvl8pPr marL="3429000" indent="-228600" algn="l" rtl="0" fontAlgn="base">
              <a:spcBef>
                <a:spcPct val="20000"/>
              </a:spcBef>
              <a:spcAft>
                <a:spcPct val="0"/>
              </a:spcAft>
              <a:buChar char="»"/>
              <a:defRPr sz="1800">
                <a:solidFill>
                  <a:schemeClr val="tx1"/>
                </a:solidFill>
                <a:latin typeface="+mn-lt"/>
                <a:ea typeface="+mn-ea"/>
              </a:defRPr>
            </a:lvl8pPr>
            <a:lvl9pPr marL="3886200" indent="-228600" algn="l" rtl="0" fontAlgn="base">
              <a:spcBef>
                <a:spcPct val="20000"/>
              </a:spcBef>
              <a:spcAft>
                <a:spcPct val="0"/>
              </a:spcAft>
              <a:buChar char="»"/>
              <a:defRPr sz="1800">
                <a:solidFill>
                  <a:schemeClr val="tx1"/>
                </a:solidFill>
                <a:latin typeface="+mn-lt"/>
                <a:ea typeface="+mn-ea"/>
              </a:defRPr>
            </a:lvl9pPr>
          </a:lstStyle>
          <a:p>
            <a:pPr marL="342900" indent="-342900" eaLnBrk="1" hangingPunct="1">
              <a:spcAft>
                <a:spcPct val="20000"/>
              </a:spcAft>
              <a:buClr>
                <a:srgbClr val="7A1A57"/>
              </a:buClr>
              <a:buFont typeface="Wingdings" pitchFamily="2" charset="2"/>
              <a:buChar char="Ø"/>
            </a:pPr>
            <a:r>
              <a:rPr lang="en-US" altLang="en-US" sz="2000" kern="0" dirty="0"/>
              <a:t>Nearly 1700 baccalaureate-granting colleges and universities in the US and Canada have participated to date.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dirty="0"/>
              <a:t>Goals of NSSE Project</a:t>
            </a:r>
          </a:p>
        </p:txBody>
      </p:sp>
      <p:sp>
        <p:nvSpPr>
          <p:cNvPr id="65539" name="Rectangle 3"/>
          <p:cNvSpPr>
            <a:spLocks noGrp="1" noChangeArrowheads="1"/>
          </p:cNvSpPr>
          <p:nvPr>
            <p:ph sz="half" idx="1"/>
          </p:nvPr>
        </p:nvSpPr>
        <p:spPr>
          <a:xfrm>
            <a:off x="228600" y="1447800"/>
            <a:ext cx="4572000" cy="5257800"/>
          </a:xfrm>
        </p:spPr>
        <p:txBody>
          <a:bodyPr/>
          <a:lstStyle/>
          <a:p>
            <a:pPr marL="342900" indent="-342900">
              <a:spcAft>
                <a:spcPts val="3000"/>
              </a:spcAft>
              <a:buClr>
                <a:srgbClr val="7A1A57"/>
              </a:buClr>
              <a:buFont typeface="Wingdings" panose="05000000000000000000" pitchFamily="2" charset="2"/>
              <a:buChar char="Ø"/>
            </a:pPr>
            <a:r>
              <a:rPr lang="en-US" altLang="en-US" dirty="0"/>
              <a:t>Focus conversations on undergraduate quality</a:t>
            </a:r>
          </a:p>
          <a:p>
            <a:pPr marL="342900" indent="-342900">
              <a:spcAft>
                <a:spcPts val="3000"/>
              </a:spcAft>
              <a:buClr>
                <a:srgbClr val="7A1A57"/>
              </a:buClr>
              <a:buFont typeface="Wingdings" panose="05000000000000000000" pitchFamily="2" charset="2"/>
              <a:buChar char="Ø"/>
            </a:pPr>
            <a:r>
              <a:rPr lang="en-US" altLang="en-US" dirty="0"/>
              <a:t>Enhance institutional practice and improvement initiatives</a:t>
            </a:r>
          </a:p>
          <a:p>
            <a:pPr marL="342900" indent="-342900">
              <a:spcAft>
                <a:spcPts val="3000"/>
              </a:spcAft>
              <a:buClr>
                <a:srgbClr val="7A1A57"/>
              </a:buClr>
              <a:buFont typeface="Wingdings" panose="05000000000000000000" pitchFamily="2" charset="2"/>
              <a:buChar char="Ø"/>
            </a:pPr>
            <a:r>
              <a:rPr lang="en-US" altLang="en-US" dirty="0"/>
              <a:t>Foster comparative and consortium activity</a:t>
            </a:r>
          </a:p>
          <a:p>
            <a:pPr marL="342900" indent="-342900">
              <a:spcAft>
                <a:spcPts val="3000"/>
              </a:spcAft>
              <a:buClr>
                <a:srgbClr val="7A1A57"/>
              </a:buClr>
              <a:buFont typeface="Wingdings" panose="05000000000000000000" pitchFamily="2" charset="2"/>
              <a:buChar char="Ø"/>
            </a:pPr>
            <a:r>
              <a:rPr lang="en-US" altLang="en-US" dirty="0"/>
              <a:t>Provide systematic national data on “effective educational practices”</a:t>
            </a:r>
          </a:p>
        </p:txBody>
      </p:sp>
      <p:pic>
        <p:nvPicPr>
          <p:cNvPr id="8" name="Content Placeholder 7" descr="Professor and student" title="Professor and student"/>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181600" y="1828800"/>
            <a:ext cx="3352800" cy="433891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Notes to Users&amp;quot;&quot;/&gt;&lt;property id=&quot;20307&quot; value=&quot;336&quot;/&gt;&lt;/object&gt;&lt;object type=&quot;3&quot; unique_id=&quot;10004&quot;&gt;&lt;property id=&quot;20148&quot; value=&quot;5&quot;/&gt;&lt;property id=&quot;20300&quot; value=&quot;Slide 2 - &amp;quot;Insert Presenter Name(s) Here Insert Presentation Date&amp;quot;&quot;/&gt;&lt;property id=&quot;20307&quot; value=&quot;380&quot;/&gt;&lt;/object&gt;&lt;object type=&quot;3&quot; unique_id=&quot;10005&quot;&gt;&lt;property id=&quot;20148&quot; value=&quot;5&quot;/&gt;&lt;property id=&quot;20300&quot; value=&quot;Slide 3 - &amp;quot;Presentation Overview&amp;quot;&quot;/&gt;&lt;property id=&quot;20307&quot; value=&quot;338&quot;/&gt;&lt;/object&gt;&lt;object type=&quot;3&quot; unique_id=&quot;10006&quot;&gt;&lt;property id=&quot;20148&quot; value=&quot;5&quot;/&gt;&lt;property id=&quot;20300&quot; value=&quot;Slide 4 - &amp;quot;NSSE and the Concept of Student Engagement&amp;quot;&quot;/&gt;&lt;property id=&quot;20307&quot; value=&quot;403&quot;/&gt;&lt;/object&gt;&lt;object type=&quot;3&quot; unique_id=&quot;10007&quot;&gt;&lt;property id=&quot;20148&quot; value=&quot;5&quot;/&gt;&lt;property id=&quot;20300&quot; value=&quot;Slide 5 - &amp;quot;What is Student Engagement?&amp;quot;&quot;/&gt;&lt;property id=&quot;20307&quot; value=&quot;533&quot;/&gt;&lt;/object&gt;&lt;object type=&quot;3&quot; unique_id=&quot;10008&quot;&gt;&lt;property id=&quot;20148&quot; value=&quot;5&quot;/&gt;&lt;property id=&quot;20300&quot; value=&quot;Slide 6 - &amp;quot;Seven Principles of Good Practice in Undergraduate Education&amp;quot;&quot;/&gt;&lt;property id=&quot;20307&quot; value=&quot;530&quot;/&gt;&lt;/object&gt;&lt;object type=&quot;3&quot; unique_id=&quot;10009&quot;&gt;&lt;property id=&quot;20148&quot; value=&quot;5&quot;/&gt;&lt;property id=&quot;20300&quot; value=&quot;Slide 7 - &amp;quot;Other Supporting Literature&amp;quot;&quot;/&gt;&lt;property id=&quot;20307&quot; value=&quot;581&quot;/&gt;&lt;/object&gt;&lt;object type=&quot;3&quot; unique_id=&quot;10010&quot;&gt;&lt;property id=&quot;20148&quot; value=&quot;5&quot;/&gt;&lt;property id=&quot;20300&quot; value=&quot;Slide 8 - &amp;quot;NSSE Background&amp;quot;&quot;/&gt;&lt;property id=&quot;20307&quot; value=&quot;408&quot;/&gt;&lt;/object&gt;&lt;object type=&quot;3&quot; unique_id=&quot;10011&quot;&gt;&lt;property id=&quot;20148&quot; value=&quot;5&quot;/&gt;&lt;property id=&quot;20300&quot; value=&quot;Slide 9 - &amp;quot;Goals of NSSE Project&amp;quot;&quot;/&gt;&lt;property id=&quot;20307&quot; value=&quot;406&quot;/&gt;&lt;/object&gt;&lt;object type=&quot;3&quot; unique_id=&quot;10013&quot;&gt;&lt;property id=&quot;20148&quot; value=&quot;5&quot;/&gt;&lt;property id=&quot;20300&quot; value=&quot;Slide 10 - &amp;quot;NSSE Survey Content&amp;quot;&quot;/&gt;&lt;property id=&quot;20307&quot; value=&quot;440&quot;/&gt;&lt;/object&gt;&lt;object type=&quot;3&quot; unique_id=&quot;10014&quot;&gt;&lt;property id=&quot;20148&quot; value=&quot;5&quot;/&gt;&lt;property id=&quot;20300&quot; value=&quot;Slide 11 - &amp;quot;NSSE Engagement Indicators&amp;quot;&quot;/&gt;&lt;property id=&quot;20307&quot; value=&quot;625&quot;/&gt;&lt;/object&gt;&lt;object type=&quot;3&quot; unique_id=&quot;10015&quot;&gt;&lt;property id=&quot;20148&quot; value=&quot;5&quot;/&gt;&lt;property id=&quot;20300&quot; value=&quot;Slide 12 - &amp;quot;Survey Administration&amp;quot;&quot;/&gt;&lt;property id=&quot;20307&quot; value=&quot;411&quot;/&gt;&lt;/object&gt;&lt;object type=&quot;3&quot; unique_id=&quot;10016&quot;&gt;&lt;property id=&quot;20148&quot; value=&quot;5&quot;/&gt;&lt;property id=&quot;20300&quot; value=&quot;Slide 13 - &amp;quot;A Commitment to Data Quality&amp;quot;&quot;/&gt;&lt;property id=&quot;20307&quot; value=&quot;409&quot;/&gt;&lt;/object&gt;&lt;object type=&quot;3&quot; unique_id=&quot;10017&quot;&gt;&lt;property id=&quot;20148&quot; value=&quot;5&quot;/&gt;&lt;property id=&quot;20300&quot; value=&quot;Slide 14 - &amp;quot;Selected NSSE Results for [Institution]&amp;quot;&quot;/&gt;&lt;property id=&quot;20307&quot; value=&quot;553&quot;/&gt;&lt;/object&gt;&lt;object type=&quot;3&quot; unique_id=&quot;10018&quot;&gt;&lt;property id=&quot;20148&quot; value=&quot;5&quot;/&gt;&lt;property id=&quot;20300&quot; value=&quot;Slide 17 - &amp;quot;NSSE 2022 Institutions by Carnegie Classification&amp;quot;&quot;/&gt;&lt;property id=&quot;20307&quot; value=&quot;416&quot;/&gt;&lt;/object&gt;&lt;object type=&quot;3&quot; unique_id=&quot;10019&quot;&gt;&lt;property id=&quot;20148&quot; value=&quot;5&quot;/&gt;&lt;property id=&quot;20300&quot; value=&quot;Slide 18 - &amp;quot;NSSE 2022 Percentage Respondents by Race, Ethnicity, and Nationality&amp;quot;&quot;/&gt;&lt;property id=&quot;20307&quot; value=&quot;417&quot;/&gt;&lt;/object&gt;&lt;object type=&quot;3&quot; unique_id=&quot;10020&quot;&gt;&lt;property id=&quot;20148&quot; value=&quot;5&quot;/&gt;&lt;property id=&quot;20300&quot; value=&quot;Slide 19 - &amp;quot;NSSE 2022 Survey  Population and Respondents&amp;quot;&quot;/&gt;&lt;property id=&quot;20307&quot; value=&quot;433&quot;/&gt;&lt;/object&gt;&lt;object type=&quot;3&quot; unique_id=&quot;10021&quot;&gt;&lt;property id=&quot;20148&quot; value=&quot;5&quot;/&gt;&lt;property id=&quot;20300&quot; value=&quot;Slide 20 - &amp;quot;NSSE 2022 U.S. Institution  Response Rates&amp;quot;&quot;/&gt;&lt;property id=&quot;20307&quot; value=&quot;418&quot;/&gt;&lt;/object&gt;&lt;object type=&quot;3&quot; unique_id=&quot;10022&quot;&gt;&lt;property id=&quot;20148&quot; value=&quot;5&quot;/&gt;&lt;property id=&quot;20300&quot; value=&quot;Slide 21 - &amp;quot;NSSE 2022 Results (Sample Slides)&amp;quot;&quot;/&gt;&lt;property id=&quot;20307&quot; value=&quot;496&quot;/&gt;&lt;/object&gt;&lt;object type=&quot;3&quot; unique_id=&quot;10023&quot;&gt;&lt;property id=&quot;20148&quot; value=&quot;5&quot;/&gt;&lt;property id=&quot;20300&quot; value=&quot;Slide 22 - &amp;quot;Overall results compared to peer group for each Engagement Indicator&amp;quot;&quot;/&gt;&lt;property id=&quot;20307&quot; value=&quot;419&quot;/&gt;&lt;/object&gt;&lt;object type=&quot;3&quot; unique_id=&quot;10024&quot;&gt;&lt;property id=&quot;20148&quot; value=&quot;5&quot;/&gt;&lt;property id=&quot;20300&quot; value=&quot;Slide 23 - &amp;quot;Highest and lowest performing items compared to peer group (FY)&amp;quot;&quot;/&gt;&lt;property id=&quot;20307&quot; value=&quot;616&quot;/&gt;&lt;/object&gt;&lt;object type=&quot;3&quot; unique_id=&quot;10025&quot;&gt;&lt;property id=&quot;20148&quot; value=&quot;5&quot;/&gt;&lt;property id=&quot;20300&quot; value=&quot;Slide 24 - &amp;quot;Highest and lowest performing items compared to peer group (SR)&amp;quot;&quot;/&gt;&lt;property id=&quot;20307&quot; value=&quot;615&quot;/&gt;&lt;/object&gt;&lt;object type=&quot;3&quot; unique_id=&quot;10026&quot;&gt;&lt;property id=&quot;20148&quot; value=&quot;5&quot;/&gt;&lt;property id=&quot;20300&quot; value=&quot;Slide 25 - &amp;quot;Engagement Indicator: Quality of Interactions&amp;quot;&quot;/&gt;&lt;property id=&quot;20307&quot; value=&quot;614&quot;/&gt;&lt;/object&gt;&lt;object type=&quot;3&quot; unique_id=&quot;10027&quot;&gt;&lt;property id=&quot;20148&quot; value=&quot;5&quot;/&gt;&lt;property id=&quot;20300&quot; value=&quot;Slide 26 - &amp;quot;Engagement Indicator: Discussions with Diverse Others&amp;quot;&quot;/&gt;&lt;property id=&quot;20307&quot; value=&quot;420&quot;/&gt;&lt;/object&gt;&lt;object type=&quot;3&quot; unique_id=&quot;10028&quot;&gt;&lt;property id=&quot;20148&quot; value=&quot;5&quot;/&gt;&lt;property id=&quot;20300&quot; value=&quot;Slide 27 - &amp;quot;High‐Impact Practices (FY)&amp;quot;&quot;/&gt;&lt;property id=&quot;20307&quot; value=&quot;421&quot;/&gt;&lt;/object&gt;&lt;object type=&quot;3&quot; unique_id=&quot;10029&quot;&gt;&lt;property id=&quot;20148&quot; value=&quot;5&quot;/&gt;&lt;property id=&quot;20300&quot; value=&quot;Slide 28 - &amp;quot;Engagement Indicators: LS and CL (First-Year Students)&amp;quot;&quot;/&gt;&lt;property id=&quot;20307&quot; value=&quot;600&quot;/&gt;&lt;/object&gt;&lt;object type=&quot;3&quot; unique_id=&quot;10030&quot;&gt;&lt;property id=&quot;20148&quot; value=&quot;5&quot;/&gt;&lt;property id=&quot;20300&quot; value=&quot;Slide 29 - &amp;quot;High‐Impact Practices (SR)&amp;quot;&quot;/&gt;&lt;property id=&quot;20307&quot; value=&quot;602&quot;/&gt;&lt;/object&gt;&lt;object type=&quot;3&quot; unique_id=&quot;10031&quot;&gt;&lt;property id=&quot;20148&quot; value=&quot;5&quot;/&gt;&lt;property id=&quot;20300&quot; value=&quot;Slide 30 - &amp;quot;Engagement Indicators: HO and SF (Seniors)&amp;quot;&quot;/&gt;&lt;property id=&quot;20307&quot; value=&quot;601&quot;/&gt;&lt;/object&gt;&lt;object type=&quot;3&quot; unique_id=&quot;10032&quot;&gt;&lt;property id=&quot;20148&quot; value=&quot;5&quot;/&gt;&lt;property id=&quot;20300&quot; value=&quot;Slide 31 - &amp;quot;How do students spend their time? Preparing for Class&amp;quot;&quot;/&gt;&lt;property id=&quot;20307&quot; value=&quot;442&quot;/&gt;&lt;/object&gt;&lt;object type=&quot;3&quot; unique_id=&quot;10033&quot;&gt;&lt;property id=&quot;20148&quot; value=&quot;5&quot;/&gt;&lt;property id=&quot;20300&quot; value=&quot;Slide 32 - &amp;quot;How do students spend their time? Co-Curricular Activities&amp;quot;&quot;/&gt;&lt;property id=&quot;20307&quot; value=&quot;443&quot;/&gt;&lt;/object&gt;&lt;object type=&quot;3&quot; unique_id=&quot;10034&quot;&gt;&lt;property id=&quot;20148&quot; value=&quot;5&quot;/&gt;&lt;property id=&quot;20300&quot; value=&quot;Slide 33 - &amp;quot;Selected BCSSE Results for [Institution] &amp;quot;&quot;/&gt;&lt;property id=&quot;20307&quot; value=&quot;554&quot;/&gt;&lt;/object&gt;&lt;object type=&quot;3&quot; unique_id=&quot;10035&quot;&gt;&lt;property id=&quot;20148&quot; value=&quot;5&quot;/&gt;&lt;property id=&quot;20300&quot; value=&quot;Slide 34 - &amp;quot;BCSSE Purpose&amp;quot;&quot;/&gt;&lt;property id=&quot;20307&quot; value=&quot;584&quot;/&gt;&lt;/object&gt;&lt;object type=&quot;3&quot; unique_id=&quot;10036&quot;&gt;&lt;property id=&quot;20148&quot; value=&quot;5&quot;/&gt;&lt;property id=&quot;20300&quot; value=&quot;Slide 35 - &amp;quot;BCSSE Survey Content&amp;quot;&quot;/&gt;&lt;property id=&quot;20307&quot; value=&quot;585&quot;/&gt;&lt;/object&gt;&lt;object type=&quot;3&quot; unique_id=&quot;10037&quot;&gt;&lt;property id=&quot;20148&quot; value=&quot;5&quot;/&gt;&lt;property id=&quot;20300&quot; value=&quot;Slide 36 - &amp;quot;Administration Modes&amp;quot;&quot;/&gt;&lt;property id=&quot;20307&quot; value=&quot;586&quot;/&gt;&lt;/object&gt;&lt;object type=&quot;3&quot; unique_id=&quot;10038&quot;&gt;&lt;property id=&quot;20148&quot; value=&quot;5&quot;/&gt;&lt;property id=&quot;20300&quot; value=&quot;Slide 37 - &amp;quot;BCSSE: Prior Educational Experiences&amp;quot;&quot;/&gt;&lt;property id=&quot;20307&quot; value=&quot;587&quot;/&gt;&lt;/object&gt;&lt;object type=&quot;3&quot; unique_id=&quot;10039&quot;&gt;&lt;property id=&quot;20148&quot; value=&quot;5&quot;/&gt;&lt;property id=&quot;20300&quot; value=&quot;Slide 38 - &amp;quot;BCSSE: Expectations for the First Year of College&amp;quot;&quot;/&gt;&lt;property id=&quot;20307&quot; value=&quot;588&quot;/&gt;&lt;/object&gt;&lt;object type=&quot;3&quot; unique_id=&quot;10040&quot;&gt;&lt;property id=&quot;20148&quot; value=&quot;5&quot;/&gt;&lt;property id=&quot;20300&quot; value=&quot;Slide 39 - &amp;quot;BCSSE-NSSE&amp;quot;&quot;/&gt;&lt;property id=&quot;20307&quot; value=&quot;589&quot;/&gt;&lt;/object&gt;&lt;object type=&quot;3&quot; unique_id=&quot;10041&quot;&gt;&lt;property id=&quot;20148&quot; value=&quot;5&quot;/&gt;&lt;property id=&quot;20300&quot; value=&quot;Slide 40 - &amp;quot;BCSSE Scales&amp;quot;&quot;/&gt;&lt;property id=&quot;20307&quot; value=&quot;591&quot;/&gt;&lt;/object&gt;&lt;object type=&quot;3&quot; unique_id=&quot;10042&quot;&gt;&lt;property id=&quot;20148&quot; value=&quot;5&quot;/&gt;&lt;property id=&quot;20300&quot; value=&quot;Slide 41 - &amp;quot;BCSSE Reports&amp;quot;&quot;/&gt;&lt;property id=&quot;20307&quot; value=&quot;592&quot;/&gt;&lt;/object&gt;&lt;object type=&quot;3&quot; unique_id=&quot;10043&quot;&gt;&lt;property id=&quot;20148&quot; value=&quot;5&quot;/&gt;&lt;property id=&quot;20300&quot; value=&quot;Slide 42 - &amp;quot;During Last Year of High School&amp;quot;&quot;/&gt;&lt;property id=&quot;20307&quot; value=&quot;593&quot;/&gt;&lt;/object&gt;&lt;object type=&quot;3&quot; unique_id=&quot;10044&quot;&gt;&lt;property id=&quot;20148&quot; value=&quot;5&quot;/&gt;&lt;property id=&quot;20300&quot; value=&quot;Slide 43 - &amp;quot;During the coming school year, how difficult do you expect the following to be?&amp;quot;&quot;/&gt;&lt;property id=&quot;20307&quot; value=&quot;594&quot;/&gt;&lt;/object&gt;&lt;object type=&quot;3&quot; unique_id=&quot;10045&quot;&gt;&lt;property id=&quot;20148&quot; value=&quot;5&quot;/&gt;&lt;property id=&quot;20300&quot; value=&quot;Slide 44 - &amp;quot;BCSSE 2021-NSSE 2022 Combined Results for [Institution]&amp;quot;&quot;/&gt;&lt;property id=&quot;20307&quot; value=&quot;595&quot;/&gt;&lt;/object&gt;&lt;object type=&quot;3&quot; unique_id=&quot;12076&quot;&gt;&lt;property id=&quot;20148&quot; value=&quot;5&quot;/&gt;&lt;property id=&quot;20300&quot; value=&quot;Slide 69 - &amp;quot;Contact Information&amp;quot;&quot;/&gt;&lt;property id=&quot;20307&quot; value=&quot;648&quot;/&gt;&lt;/object&gt;&lt;object type=&quot;3&quot; unique_id=&quot;12077&quot;&gt;&lt;property id=&quot;20148&quot; value=&quot;5&quot;/&gt;&lt;property id=&quot;20300&quot; value=&quot;Slide 70 - &amp;quot;Institutional Photo Credits&amp;quot;&quot;/&gt;&lt;property id=&quot;20307&quot; value=&quot;649&quot;/&gt;&lt;/object&gt;&lt;object type=&quot;3&quot; unique_id=&quot;13183&quot;&gt;&lt;property id=&quot;20148&quot; value=&quot;5&quot;/&gt;&lt;property id=&quot;20300&quot; value=&quot;Slide 45 - &amp;quot;Selected FSSE Results for [Institution]&amp;quot;&quot;/&gt;&lt;property id=&quot;20307&quot; value=&quot;650&quot;/&gt;&lt;/object&gt;&lt;object type=&quot;3&quot; unique_id=&quot;13184&quot;&gt;&lt;property id=&quot;20148&quot; value=&quot;5&quot;/&gt;&lt;property id=&quot;20300&quot; value=&quot;Slide 46 - &amp;quot;Faculty Survey of Student Engagement&amp;quot;&quot;/&gt;&lt;property id=&quot;20307&quot; value=&quot;651&quot;/&gt;&lt;/object&gt;&lt;object type=&quot;3&quot; unique_id=&quot;13185&quot;&gt;&lt;property id=&quot;20148&quot; value=&quot;5&quot;/&gt;&lt;property id=&quot;20300&quot; value=&quot;Slide 47 - &amp;quot;FSSE Survey Content&amp;quot;&quot;/&gt;&lt;property id=&quot;20307&quot; value=&quot;652&quot;/&gt;&lt;/object&gt;&lt;object type=&quot;3&quot; unique_id=&quot;13186&quot;&gt;&lt;property id=&quot;20148&quot; value=&quot;5&quot;/&gt;&lt;property id=&quot;20300&quot; value=&quot;Slide 48 - &amp;quot;FSSE 2022 Project Scope&amp;quot;&quot;/&gt;&lt;property id=&quot;20307&quot; value=&quot;653&quot;/&gt;&lt;/object&gt;&lt;object type=&quot;3&quot; unique_id=&quot;13187&quot;&gt;&lt;property id=&quot;20148&quot; value=&quot;5&quot;/&gt;&lt;property id=&quot;20300&quot; value=&quot;Slide 49 - &amp;quot;FSSE Administration&amp;quot;&quot;/&gt;&lt;property id=&quot;20307&quot; value=&quot;654&quot;/&gt;&lt;/object&gt;&lt;object type=&quot;3&quot; unique_id=&quot;13188&quot;&gt;&lt;property id=&quot;20148&quot; value=&quot;5&quot;/&gt;&lt;property id=&quot;20300&quot; value=&quot;Slide 50 - &amp;quot;Faculty Values and Student Participation in High-Impact Practices&amp;quot;&quot;/&gt;&lt;property id=&quot;20307&quot; value=&quot;655&quot;/&gt;&lt;/object&gt;&lt;object type=&quot;3&quot; unique_id=&quot;13190&quot;&gt;&lt;property id=&quot;20148&quot; value=&quot;5&quot;/&gt;&lt;property id=&quot;20300&quot; value=&quot;Slide 15 - &amp;quot;NSSE Overview 2022&amp;quot;&quot;/&gt;&lt;property id=&quot;20307&quot; value=&quot;663&quot;/&gt;&lt;/object&gt;&lt;object type=&quot;3&quot; unique_id=&quot;13191&quot;&gt;&lt;property id=&quot;20148&quot; value=&quot;5&quot;/&gt;&lt;property id=&quot;20300&quot; value=&quot;Slide 16 - &amp;quot;NSSE Overview 2022&amp;quot;&quot;/&gt;&lt;property id=&quot;20307&quot; value=&quot;662&quot;/&gt;&lt;/object&gt;&lt;object type=&quot;3&quot; unique_id=&quot;13192&quot;&gt;&lt;property id=&quot;20148&quot; value=&quot;5&quot;/&gt;&lt;property id=&quot;20300&quot; value=&quot;Slide 51 - &amp;quot;NSSE’s Ultimate Goal&amp;quot;&quot;/&gt;&lt;property id=&quot;20307&quot; value=&quot;658&quot;/&gt;&lt;/object&gt;&lt;object type=&quot;3&quot; unique_id=&quot;13193&quot;&gt;&lt;property id=&quot;20148&quot; value=&quot;5&quot;/&gt;&lt;property id=&quot;20300&quot; value=&quot;Slide 52 - &amp;quot;User Resources and the  NSSE Institute&amp;quot;&quot;/&gt;&lt;property id=&quot;20307&quot; value=&quot;633&quot;/&gt;&lt;/object&gt;&lt;object type=&quot;3&quot; unique_id=&quot;13194&quot;&gt;&lt;property id=&quot;20148&quot; value=&quot;5&quot;/&gt;&lt;property id=&quot;20300&quot; value=&quot;Slide 53 - &amp;quot;A Pocket Guide to  Choosing a College&amp;quot;&quot;/&gt;&lt;property id=&quot;20307&quot; value=&quot;634&quot;/&gt;&lt;/object&gt;&lt;object type=&quot;3&quot; unique_id=&quot;13195&quot;&gt;&lt;property id=&quot;20148&quot; value=&quot;5&quot;/&gt;&lt;property id=&quot;20300&quot; value=&quot;Slide 54 - &amp;quot;Using Your NSSE, BCSSE, and FSSE Data&amp;quot;&quot;/&gt;&lt;property id=&quot;20307&quot; value=&quot;635&quot;/&gt;&lt;/object&gt;&lt;object type=&quot;3&quot; unique_id=&quot;13196&quot;&gt;&lt;property id=&quot;20148&quot; value=&quot;5&quot;/&gt;&lt;property id=&quot;20300&quot; value=&quot;Slide 55 - &amp;quot;Using NSSE, BCSSE, and FSSE Data&amp;quot;&quot;/&gt;&lt;property id=&quot;20307&quot; value=&quot;636&quot;/&gt;&lt;/object&gt;&lt;object type=&quot;3&quot; unique_id=&quot;13197&quot;&gt;&lt;property id=&quot;20148&quot; value=&quot;5&quot;/&gt;&lt;property id=&quot;20300&quot; value=&quot;Slide 56 - &amp;quot;Internal Campus Uses&amp;quot;&quot;/&gt;&lt;property id=&quot;20307&quot; value=&quot;637&quot;/&gt;&lt;/object&gt;&lt;object type=&quot;3&quot; unique_id=&quot;13198&quot;&gt;&lt;property id=&quot;20148&quot; value=&quot;5&quot;/&gt;&lt;property id=&quot;20300&quot; value=&quot;Slide 57 - &amp;quot;External Campus Uses&amp;quot;&quot;/&gt;&lt;property id=&quot;20307&quot; value=&quot;638&quot;/&gt;&lt;/object&gt;&lt;object type=&quot;3&quot; unique_id=&quot;13199&quot;&gt;&lt;property id=&quot;20148&quot; value=&quot;5&quot;/&gt;&lt;property id=&quot;20300&quot; value=&quot;Slide 58 - &amp;quot;Supporting NSSE Use in Accreditation&amp;quot;&quot;/&gt;&lt;property id=&quot;20307&quot; value=&quot;639&quot;/&gt;&lt;/object&gt;&lt;object type=&quot;3&quot; unique_id=&quot;13200&quot;&gt;&lt;property id=&quot;20148&quot; value=&quot;5&quot;/&gt;&lt;property id=&quot;20300&quot; value=&quot;Slide 59 - &amp;quot;NSSE campus project managers comments about using data for improvement: &amp;quot;&quot;/&gt;&lt;property id=&quot;20307&quot; value=&quot;659&quot;/&gt;&lt;/object&gt;&lt;object type=&quot;3&quot; unique_id=&quot;13201&quot;&gt;&lt;property id=&quot;20148&quot; value=&quot;5&quot;/&gt;&lt;property id=&quot;20300&quot; value=&quot;Slide 60 - &amp;quot;Example of Data Use:  Increasing Academic Challenge&amp;quot;&quot;/&gt;&lt;property id=&quot;20307&quot; value=&quot;640&quot;/&gt;&lt;/object&gt;&lt;object type=&quot;3&quot; unique_id=&quot;13202&quot;&gt;&lt;property id=&quot;20148&quot; value=&quot;5&quot;/&gt;&lt;property id=&quot;20300&quot; value=&quot;Slide 61 - &amp;quot;Example of Data Use:  Enriching the First-Year Experience&amp;quot;&quot;/&gt;&lt;property id=&quot;20307&quot; value=&quot;641&quot;/&gt;&lt;/object&gt;&lt;object type=&quot;3&quot; unique_id=&quot;13203&quot;&gt;&lt;property id=&quot;20148&quot; value=&quot;5&quot;/&gt;&lt;property id=&quot;20300&quot; value=&quot;Slide 62 - &amp;quot;Example of Data Use:  Enriching High-Impact Practices&amp;quot;&quot;/&gt;&lt;property id=&quot;20307&quot; value=&quot;642&quot;/&gt;&lt;/object&gt;&lt;object type=&quot;3&quot; unique_id=&quot;13204&quot;&gt;&lt;property id=&quot;20148&quot; value=&quot;5&quot;/&gt;&lt;property id=&quot;20300&quot; value=&quot;Slide 63 - &amp;quot;Example of Data Use:  Supportive Environment and Retention&amp;quot;&quot;/&gt;&lt;property id=&quot;20307&quot; value=&quot;643&quot;/&gt;&lt;/object&gt;&lt;object type=&quot;3&quot; unique_id=&quot;13205&quot;&gt;&lt;property id=&quot;20148&quot; value=&quot;5&quot;/&gt;&lt;property id=&quot;20300&quot; value=&quot;Slide 64 - &amp;quot;Example of Data Use:  Faculty and Staff Development&amp;quot;&quot;/&gt;&lt;property id=&quot;20307&quot; value=&quot;644&quot;/&gt;&lt;/object&gt;&lt;object type=&quot;3&quot; unique_id=&quot;13206&quot;&gt;&lt;property id=&quot;20148&quot; value=&quot;5&quot;/&gt;&lt;property id=&quot;20300&quot; value=&quot;Slide 65 - &amp;quot;Example of Data Use:  Foster Collaboration and Focus&amp;quot;&quot;/&gt;&lt;property id=&quot;20307&quot; value=&quot;645&quot;/&gt;&lt;/object&gt;&lt;object type=&quot;3&quot; unique_id=&quot;13207&quot;&gt;&lt;property id=&quot;20148&quot; value=&quot;5&quot;/&gt;&lt;property id=&quot;20300&quot; value=&quot;Slide 66 - &amp;quot;Additional Data Use Examples  and Resources&amp;quot;&quot;/&gt;&lt;property id=&quot;20307&quot; value=&quot;646&quot;/&gt;&lt;/object&gt;&lt;object type=&quot;3&quot; unique_id=&quot;13208&quot;&gt;&lt;property id=&quot;20148&quot; value=&quot;5&quot;/&gt;&lt;property id=&quot;20300&quot; value=&quot;Slide 67 - &amp;quot;Recommendations for Using NSSE Results&amp;quot;&quot;/&gt;&lt;property id=&quot;20307&quot; value=&quot;660&quot;/&gt;&lt;/object&gt;&lt;object type=&quot;3&quot; unique_id=&quot;13209&quot;&gt;&lt;property id=&quot;20148&quot; value=&quot;5&quot;/&gt;&lt;property id=&quot;20300&quot; value=&quot;Slide 68 - &amp;quot;Questions &amp;amp; Discussion&amp;quot;&quot;/&gt;&lt;property id=&quot;20307&quot; value=&quot;661&quot;/&gt;&lt;/object&gt;&lt;/object&gt;&lt;object type=&quot;8&quot; unique_id=&quot;10142&quot;&gt;&lt;/object&gt;&lt;/object&gt;&lt;/database&gt;"/>
  <p:tag name="SECTOMILLISECCONVERTED" val="1"/>
</p:tagLst>
</file>

<file path=ppt/theme/theme1.xml><?xml version="1.0" encoding="utf-8"?>
<a:theme xmlns:a="http://schemas.openxmlformats.org/drawingml/2006/main" name="2007NSSETemplate">
  <a:themeElements>
    <a:clrScheme name="2007NSS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7NSSETemplate">
      <a:majorFont>
        <a:latin typeface="Tahoma"/>
        <a:ea typeface="Osaka"/>
        <a:cs typeface=""/>
      </a:majorFont>
      <a:minorFont>
        <a:latin typeface="Tahom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7NSS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7NSS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7NSS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7NSS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7NSS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7NSS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7NSS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7NSS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7NSS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7NSS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7NSS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7NSS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19719</TotalTime>
  <Words>5830</Words>
  <Application>Microsoft Office PowerPoint</Application>
  <PresentationFormat>On-screen Show (4:3)</PresentationFormat>
  <Paragraphs>696</Paragraphs>
  <Slides>70</Slides>
  <Notes>59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7" baseType="lpstr">
      <vt:lpstr>Arial</vt:lpstr>
      <vt:lpstr>Frutiger Linotype</vt:lpstr>
      <vt:lpstr>Tahoma</vt:lpstr>
      <vt:lpstr>Times New Roman</vt:lpstr>
      <vt:lpstr>Wingdings</vt:lpstr>
      <vt:lpstr>2007NSSETemplate</vt:lpstr>
      <vt:lpstr>Worksheet</vt:lpstr>
      <vt:lpstr>Notes to Users</vt:lpstr>
      <vt:lpstr>Insert Presenter Name(s) Here Insert Presentation Date</vt:lpstr>
      <vt:lpstr>Presentation Overview</vt:lpstr>
      <vt:lpstr>NSSE and the Concept of Student Engagement</vt:lpstr>
      <vt:lpstr>What is Student Engagement?</vt:lpstr>
      <vt:lpstr>Seven Principles of Good Practice in Undergraduate Education</vt:lpstr>
      <vt:lpstr>Other Supporting Literature</vt:lpstr>
      <vt:lpstr>NSSE Background</vt:lpstr>
      <vt:lpstr>Goals of NSSE Project</vt:lpstr>
      <vt:lpstr>NSSE Survey Content</vt:lpstr>
      <vt:lpstr>NSSE Engagement Indicators</vt:lpstr>
      <vt:lpstr>Survey Administration</vt:lpstr>
      <vt:lpstr>A Commitment to Data Quality</vt:lpstr>
      <vt:lpstr>Selected NSSE Results for [Institution]</vt:lpstr>
      <vt:lpstr>NSSE Overview 2022</vt:lpstr>
      <vt:lpstr>NSSE Overview 2022</vt:lpstr>
      <vt:lpstr>NSSE 2022 Institutions by Carnegie Classification</vt:lpstr>
      <vt:lpstr>NSSE 2022 Percentage Respondents by Race, Ethnicity, and Nationality</vt:lpstr>
      <vt:lpstr>NSSE 2022 Survey  Population and Respondents</vt:lpstr>
      <vt:lpstr>NSSE 2022 U.S. Institution  Response Rates</vt:lpstr>
      <vt:lpstr>NSSE 2022 Results (Sample Slides)</vt:lpstr>
      <vt:lpstr>Overall results compared to peer group for each Engagement Indicator</vt:lpstr>
      <vt:lpstr>Highest and lowest performing items compared to peer group (FY)</vt:lpstr>
      <vt:lpstr>Highest and lowest performing items compared to peer group (SR)</vt:lpstr>
      <vt:lpstr>Engagement Indicator: Quality of Interactions</vt:lpstr>
      <vt:lpstr>Engagement Indicator: Discussions with Diverse Others</vt:lpstr>
      <vt:lpstr>High‐Impact Practices (FY)</vt:lpstr>
      <vt:lpstr>Engagement Indicators: LS and CL (First-Year Students)</vt:lpstr>
      <vt:lpstr>High‐Impact Practices (SR)</vt:lpstr>
      <vt:lpstr>Engagement Indicators: HO and SF (Seniors)</vt:lpstr>
      <vt:lpstr>How do students spend their time? Preparing for Class</vt:lpstr>
      <vt:lpstr>How do students spend their time? Co-Curricular Activities</vt:lpstr>
      <vt:lpstr>Selected BCSSE Results for [Institution] </vt:lpstr>
      <vt:lpstr>BCSSE Purpose</vt:lpstr>
      <vt:lpstr>BCSSE Survey Content</vt:lpstr>
      <vt:lpstr>Administration Modes</vt:lpstr>
      <vt:lpstr>BCSSE: Prior Educational Experiences</vt:lpstr>
      <vt:lpstr>BCSSE: Expectations for the First Year of College</vt:lpstr>
      <vt:lpstr>BCSSE-NSSE</vt:lpstr>
      <vt:lpstr>BCSSE Scales</vt:lpstr>
      <vt:lpstr>BCSSE Reports</vt:lpstr>
      <vt:lpstr>During Last Year of High School</vt:lpstr>
      <vt:lpstr>During the coming school year, how difficult do you expect the following to be?</vt:lpstr>
      <vt:lpstr>BCSSE 2021-NSSE 2022 Combined Results for [Institution]</vt:lpstr>
      <vt:lpstr>Selected FSSE Results for [Institution]</vt:lpstr>
      <vt:lpstr>Faculty Survey of Student Engagement</vt:lpstr>
      <vt:lpstr>FSSE Survey Content</vt:lpstr>
      <vt:lpstr>FSSE 2022 Project Scope</vt:lpstr>
      <vt:lpstr>FSSE Administration</vt:lpstr>
      <vt:lpstr>Faculty Values and Student Participation in High-Impact Practices</vt:lpstr>
      <vt:lpstr>NSSE’s Ultimate Goal</vt:lpstr>
      <vt:lpstr>User Resources and the  NSSE Institute</vt:lpstr>
      <vt:lpstr>A Pocket Guide to  Choosing a College</vt:lpstr>
      <vt:lpstr>Using Your NSSE, BCSSE, and FSSE Data</vt:lpstr>
      <vt:lpstr>Using NSSE, BCSSE, and FSSE Data</vt:lpstr>
      <vt:lpstr>Internal Campus Uses</vt:lpstr>
      <vt:lpstr>External Campus Uses</vt:lpstr>
      <vt:lpstr>Supporting NSSE Use in Accreditation</vt:lpstr>
      <vt:lpstr>NSSE campus project managers comments about using data for improvement: </vt:lpstr>
      <vt:lpstr>Example of Data Use:  Increasing Academic Challenge</vt:lpstr>
      <vt:lpstr>Example of Data Use:  Enriching the First-Year Experience</vt:lpstr>
      <vt:lpstr>Example of Data Use:  Enriching High-Impact Practices</vt:lpstr>
      <vt:lpstr>Example of Data Use:  Supportive Environment and Retention</vt:lpstr>
      <vt:lpstr>Example of Data Use:  Faculty and Staff Development</vt:lpstr>
      <vt:lpstr>Example of Data Use:  Foster Collaboration and Focus</vt:lpstr>
      <vt:lpstr>Additional Data Use Examples  and Resources</vt:lpstr>
      <vt:lpstr>Recommendations for Using NSSE Results</vt:lpstr>
      <vt:lpstr>Questions &amp; Discussion</vt:lpstr>
      <vt:lpstr>Contact Information</vt:lpstr>
      <vt:lpstr>Institutional Photo Credits</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NSSE</dc:creator>
  <cp:lastModifiedBy>Kinzie, Jillian L.</cp:lastModifiedBy>
  <cp:revision>1558</cp:revision>
  <dcterms:created xsi:type="dcterms:W3CDTF">2005-09-28T17:27:28Z</dcterms:created>
  <dcterms:modified xsi:type="dcterms:W3CDTF">2022-08-10T19:07:22Z</dcterms:modified>
</cp:coreProperties>
</file>